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3" r:id="rId1"/>
  </p:sldMasterIdLst>
  <p:notesMasterIdLst>
    <p:notesMasterId r:id="rId26"/>
  </p:notesMasterIdLst>
  <p:sldIdLst>
    <p:sldId id="256" r:id="rId2"/>
    <p:sldId id="272" r:id="rId3"/>
    <p:sldId id="270" r:id="rId4"/>
    <p:sldId id="276" r:id="rId5"/>
    <p:sldId id="271" r:id="rId6"/>
    <p:sldId id="274" r:id="rId7"/>
    <p:sldId id="275" r:id="rId8"/>
    <p:sldId id="273" r:id="rId9"/>
    <p:sldId id="277" r:id="rId10"/>
    <p:sldId id="278" r:id="rId11"/>
    <p:sldId id="287" r:id="rId12"/>
    <p:sldId id="279" r:id="rId13"/>
    <p:sldId id="288" r:id="rId14"/>
    <p:sldId id="280" r:id="rId15"/>
    <p:sldId id="289" r:id="rId16"/>
    <p:sldId id="281" r:id="rId17"/>
    <p:sldId id="286" r:id="rId18"/>
    <p:sldId id="282" r:id="rId19"/>
    <p:sldId id="290" r:id="rId20"/>
    <p:sldId id="283" r:id="rId21"/>
    <p:sldId id="284" r:id="rId22"/>
    <p:sldId id="285" r:id="rId23"/>
    <p:sldId id="268" r:id="rId24"/>
    <p:sldId id="29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862"/>
    <p:restoredTop sz="78844"/>
  </p:normalViewPr>
  <p:slideViewPr>
    <p:cSldViewPr snapToGrid="0" snapToObjects="1">
      <p:cViewPr varScale="1">
        <p:scale>
          <a:sx n="81" d="100"/>
          <a:sy n="81" d="100"/>
        </p:scale>
        <p:origin x="184"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2150ED-CE67-C844-9FBC-E4D76A216AE6}" type="datetimeFigureOut">
              <a:rPr lang="en-US" smtClean="0"/>
              <a:t>1/14/19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B1DE-FCA3-2840-BB2B-759AA45B9902}" type="slidenum">
              <a:rPr lang="en-US" smtClean="0"/>
              <a:t>‹#›</a:t>
            </a:fld>
            <a:endParaRPr lang="en-US"/>
          </a:p>
        </p:txBody>
      </p:sp>
    </p:spTree>
    <p:extLst>
      <p:ext uri="{BB962C8B-B14F-4D97-AF65-F5344CB8AC3E}">
        <p14:creationId xmlns:p14="http://schemas.microsoft.com/office/powerpoint/2010/main" val="880144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Modular_programming"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en.wikipedia.org/wiki/Code_refactoring" TargetMode="External"/><Relationship Id="rId4" Type="http://schemas.openxmlformats.org/officeDocument/2006/relationships/hyperlink" Target="https://en.wikipedia.org/wiki/Band-aid_(Computi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Google employees</a:t>
            </a:r>
          </a:p>
        </p:txBody>
      </p:sp>
      <p:sp>
        <p:nvSpPr>
          <p:cNvPr id="4" name="Slide Number Placeholder 3"/>
          <p:cNvSpPr>
            <a:spLocks noGrp="1"/>
          </p:cNvSpPr>
          <p:nvPr>
            <p:ph type="sldNum" sz="quarter" idx="10"/>
          </p:nvPr>
        </p:nvSpPr>
        <p:spPr/>
        <p:txBody>
          <a:bodyPr/>
          <a:lstStyle/>
          <a:p>
            <a:fld id="{148DB1DE-FCA3-2840-BB2B-759AA45B9902}" type="slidenum">
              <a:rPr lang="en-US" smtClean="0"/>
              <a:t>1</a:t>
            </a:fld>
            <a:endParaRPr lang="en-US"/>
          </a:p>
        </p:txBody>
      </p:sp>
    </p:spTree>
    <p:extLst>
      <p:ext uri="{BB962C8B-B14F-4D97-AF65-F5344CB8AC3E}">
        <p14:creationId xmlns:p14="http://schemas.microsoft.com/office/powerpoint/2010/main" val="727872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solutions that provide a tiny accuracy benefit at the cost of massive increases in system complexity are rarely wise practice. Even the addition of one or two seemingly innocuous data dependencies can slow further progress.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Paying down ML-related technical debt requires a specific commitment, which can often only be achieved by a shift in team culture. Recognizing, prioritizing, and rewarding this effort is important for the long term health of successful ML teams. </a:t>
            </a:r>
            <a:endParaRPr lang="en-US" dirty="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22</a:t>
            </a:fld>
            <a:endParaRPr lang="en-US"/>
          </a:p>
        </p:txBody>
      </p:sp>
    </p:spTree>
    <p:extLst>
      <p:ext uri="{BB962C8B-B14F-4D97-AF65-F5344CB8AC3E}">
        <p14:creationId xmlns:p14="http://schemas.microsoft.com/office/powerpoint/2010/main" val="67180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Business pressures</a:t>
            </a:r>
            <a:r>
              <a:rPr lang="en-US" sz="1200" b="0" i="0" kern="1200" dirty="0">
                <a:solidFill>
                  <a:schemeClr val="tx1"/>
                </a:solidFill>
                <a:effectLst/>
                <a:latin typeface="+mn-lt"/>
                <a:ea typeface="+mn-ea"/>
                <a:cs typeface="+mn-cs"/>
              </a:rPr>
              <a:t>, where the business considers getting something released sooner before all of the necessary changes are complete, builds up technical debt comprising those uncompleted changes.</a:t>
            </a:r>
          </a:p>
          <a:p>
            <a:r>
              <a:rPr lang="en-US" sz="1200" b="1" i="0" kern="1200" dirty="0">
                <a:solidFill>
                  <a:schemeClr val="tx1"/>
                </a:solidFill>
                <a:effectLst/>
                <a:latin typeface="+mn-lt"/>
                <a:ea typeface="+mn-ea"/>
                <a:cs typeface="+mn-cs"/>
              </a:rPr>
              <a:t>Lack of process or understanding</a:t>
            </a:r>
            <a:r>
              <a:rPr lang="en-US" sz="1200" b="0" i="0" kern="1200" dirty="0">
                <a:solidFill>
                  <a:schemeClr val="tx1"/>
                </a:solidFill>
                <a:effectLst/>
                <a:latin typeface="+mn-lt"/>
                <a:ea typeface="+mn-ea"/>
                <a:cs typeface="+mn-cs"/>
              </a:rPr>
              <a:t>, where businesses are blind to the concept of technical debt, and make decisions without considering the implications.</a:t>
            </a:r>
          </a:p>
          <a:p>
            <a:r>
              <a:rPr lang="en-US" sz="1200" b="1" i="0" kern="1200" dirty="0">
                <a:solidFill>
                  <a:schemeClr val="tx1"/>
                </a:solidFill>
                <a:effectLst/>
                <a:latin typeface="+mn-lt"/>
                <a:ea typeface="+mn-ea"/>
                <a:cs typeface="+mn-cs"/>
              </a:rPr>
              <a:t>Lack of building loosely coupled components</a:t>
            </a:r>
            <a:r>
              <a:rPr lang="en-US" sz="1200" b="0" i="0" kern="1200" dirty="0">
                <a:solidFill>
                  <a:schemeClr val="tx1"/>
                </a:solidFill>
                <a:effectLst/>
                <a:latin typeface="+mn-lt"/>
                <a:ea typeface="+mn-ea"/>
                <a:cs typeface="+mn-cs"/>
              </a:rPr>
              <a:t>, where functions are not </a:t>
            </a:r>
            <a:r>
              <a:rPr lang="en-US" sz="1200" b="0" i="0" u="none" strike="noStrike" kern="1200" dirty="0">
                <a:solidFill>
                  <a:schemeClr val="tx1"/>
                </a:solidFill>
                <a:effectLst/>
                <a:latin typeface="+mn-lt"/>
                <a:ea typeface="+mn-ea"/>
                <a:cs typeface="+mn-cs"/>
                <a:hlinkClick r:id="rId3" tooltip="Modular programming"/>
              </a:rPr>
              <a:t>modular</a:t>
            </a:r>
            <a:r>
              <a:rPr lang="en-US" sz="1200" b="0" i="0" kern="1200" dirty="0">
                <a:solidFill>
                  <a:schemeClr val="tx1"/>
                </a:solidFill>
                <a:effectLst/>
                <a:latin typeface="+mn-lt"/>
                <a:ea typeface="+mn-ea"/>
                <a:cs typeface="+mn-cs"/>
              </a:rPr>
              <a:t>, the software is not flexible enough to adapt to changes in business needs.</a:t>
            </a:r>
          </a:p>
          <a:p>
            <a:r>
              <a:rPr lang="en-US" sz="1200" b="1" i="0" kern="1200" dirty="0">
                <a:solidFill>
                  <a:schemeClr val="tx1"/>
                </a:solidFill>
                <a:effectLst/>
                <a:latin typeface="+mn-lt"/>
                <a:ea typeface="+mn-ea"/>
                <a:cs typeface="+mn-cs"/>
              </a:rPr>
              <a:t>Lack of a test suite</a:t>
            </a:r>
            <a:r>
              <a:rPr lang="en-US" sz="1200" b="0" i="0" kern="1200" dirty="0">
                <a:solidFill>
                  <a:schemeClr val="tx1"/>
                </a:solidFill>
                <a:effectLst/>
                <a:latin typeface="+mn-lt"/>
                <a:ea typeface="+mn-ea"/>
                <a:cs typeface="+mn-cs"/>
              </a:rPr>
              <a:t>, which encourages quick and risky </a:t>
            </a:r>
            <a:r>
              <a:rPr lang="en-US" sz="1200" b="0" i="0" u="none" strike="noStrike" kern="1200" dirty="0">
                <a:solidFill>
                  <a:schemeClr val="tx1"/>
                </a:solidFill>
                <a:effectLst/>
                <a:latin typeface="+mn-lt"/>
                <a:ea typeface="+mn-ea"/>
                <a:cs typeface="+mn-cs"/>
                <a:hlinkClick r:id="rId4" tooltip="Band-aid (Computing)"/>
              </a:rPr>
              <a:t>band-aids</a:t>
            </a:r>
            <a:r>
              <a:rPr lang="en-US" sz="1200" b="0" i="0" kern="1200" dirty="0">
                <a:solidFill>
                  <a:schemeClr val="tx1"/>
                </a:solidFill>
                <a:effectLst/>
                <a:latin typeface="+mn-lt"/>
                <a:ea typeface="+mn-ea"/>
                <a:cs typeface="+mn-cs"/>
              </a:rPr>
              <a:t> to fix bugs.</a:t>
            </a:r>
          </a:p>
          <a:p>
            <a:r>
              <a:rPr lang="en-US" sz="1200" b="1" i="0" kern="1200" dirty="0">
                <a:solidFill>
                  <a:schemeClr val="tx1"/>
                </a:solidFill>
                <a:effectLst/>
                <a:latin typeface="+mn-lt"/>
                <a:ea typeface="+mn-ea"/>
                <a:cs typeface="+mn-cs"/>
              </a:rPr>
              <a:t>Lack of documentation</a:t>
            </a:r>
            <a:r>
              <a:rPr lang="en-US" sz="1200" b="0" i="0" kern="1200" dirty="0">
                <a:solidFill>
                  <a:schemeClr val="tx1"/>
                </a:solidFill>
                <a:effectLst/>
                <a:latin typeface="+mn-lt"/>
                <a:ea typeface="+mn-ea"/>
                <a:cs typeface="+mn-cs"/>
              </a:rPr>
              <a:t>, where code is created without necessary supporting documentation. That work to create the supporting documentation represents a debt that must be paid.</a:t>
            </a:r>
          </a:p>
          <a:p>
            <a:r>
              <a:rPr lang="en-US" sz="1200" b="1" i="0" kern="1200" dirty="0">
                <a:solidFill>
                  <a:schemeClr val="tx1"/>
                </a:solidFill>
                <a:effectLst/>
                <a:latin typeface="+mn-lt"/>
                <a:ea typeface="+mn-ea"/>
                <a:cs typeface="+mn-cs"/>
              </a:rPr>
              <a:t>Lack of collaboration</a:t>
            </a:r>
            <a:r>
              <a:rPr lang="en-US" sz="1200" b="0" i="0" kern="1200" dirty="0">
                <a:solidFill>
                  <a:schemeClr val="tx1"/>
                </a:solidFill>
                <a:effectLst/>
                <a:latin typeface="+mn-lt"/>
                <a:ea typeface="+mn-ea"/>
                <a:cs typeface="+mn-cs"/>
              </a:rPr>
              <a:t>, where knowledge isn't shared around the organization and business efficiency suffers, or junior developers are not properly mentored.</a:t>
            </a:r>
          </a:p>
          <a:p>
            <a:r>
              <a:rPr lang="en-US" sz="1200" b="1" i="0" kern="1200" dirty="0">
                <a:solidFill>
                  <a:schemeClr val="tx1"/>
                </a:solidFill>
                <a:effectLst/>
                <a:latin typeface="+mn-lt"/>
                <a:ea typeface="+mn-ea"/>
                <a:cs typeface="+mn-cs"/>
              </a:rPr>
              <a:t>Parallel development</a:t>
            </a:r>
            <a:r>
              <a:rPr lang="en-US" sz="1200" b="0" i="0" kern="1200" dirty="0">
                <a:solidFill>
                  <a:schemeClr val="tx1"/>
                </a:solidFill>
                <a:effectLst/>
                <a:latin typeface="+mn-lt"/>
                <a:ea typeface="+mn-ea"/>
                <a:cs typeface="+mn-cs"/>
              </a:rPr>
              <a:t> at the same time on two or more branches can cause the buildup of technical debt because of the work that will eventually be required to merge the changes into a single source base. The more changes that are done in isolation, the more debt that is piled up.</a:t>
            </a:r>
          </a:p>
          <a:p>
            <a:r>
              <a:rPr lang="en-US" sz="1200" b="1" i="0" kern="1200" dirty="0">
                <a:solidFill>
                  <a:schemeClr val="tx1"/>
                </a:solidFill>
                <a:effectLst/>
                <a:latin typeface="+mn-lt"/>
                <a:ea typeface="+mn-ea"/>
                <a:cs typeface="+mn-cs"/>
              </a:rPr>
              <a:t>Delayed refactoring</a:t>
            </a:r>
            <a:r>
              <a:rPr lang="en-US" sz="1200" b="0" i="0" kern="1200" dirty="0">
                <a:solidFill>
                  <a:schemeClr val="tx1"/>
                </a:solidFill>
                <a:effectLst/>
                <a:latin typeface="+mn-lt"/>
                <a:ea typeface="+mn-ea"/>
                <a:cs typeface="+mn-cs"/>
              </a:rPr>
              <a:t> – As the requirements for a project evolve, it may become clear that parts of the code have become unwieldy and must be refactored in order to support future requirements. The longer that refactoring is delayed, and the more code is written to use the current form, the more debt that piles up that must be paid at the time the refactoring is finally done.</a:t>
            </a:r>
          </a:p>
          <a:p>
            <a:r>
              <a:rPr lang="en-US" sz="1200" b="1" i="0" kern="1200" dirty="0">
                <a:solidFill>
                  <a:schemeClr val="tx1"/>
                </a:solidFill>
                <a:effectLst/>
                <a:latin typeface="+mn-lt"/>
                <a:ea typeface="+mn-ea"/>
                <a:cs typeface="+mn-cs"/>
              </a:rPr>
              <a:t>Lack of alignment to standards</a:t>
            </a:r>
            <a:r>
              <a:rPr lang="en-US" sz="1200" b="0" i="0" kern="1200" dirty="0">
                <a:solidFill>
                  <a:schemeClr val="tx1"/>
                </a:solidFill>
                <a:effectLst/>
                <a:latin typeface="+mn-lt"/>
                <a:ea typeface="+mn-ea"/>
                <a:cs typeface="+mn-cs"/>
              </a:rPr>
              <a:t>, where industry standard features, frameworks, technologies are ignored. Eventually, integration with standards will come, doing sooner will cost less (similar to 'delayed refactoring').</a:t>
            </a:r>
          </a:p>
          <a:p>
            <a:r>
              <a:rPr lang="en-US" sz="1200" b="1" i="0" kern="1200" dirty="0">
                <a:solidFill>
                  <a:schemeClr val="tx1"/>
                </a:solidFill>
                <a:effectLst/>
                <a:latin typeface="+mn-lt"/>
                <a:ea typeface="+mn-ea"/>
                <a:cs typeface="+mn-cs"/>
              </a:rPr>
              <a:t>Lack of knowledge</a:t>
            </a:r>
            <a:r>
              <a:rPr lang="en-US" sz="1200" b="0" i="0" kern="1200" dirty="0">
                <a:solidFill>
                  <a:schemeClr val="tx1"/>
                </a:solidFill>
                <a:effectLst/>
                <a:latin typeface="+mn-lt"/>
                <a:ea typeface="+mn-ea"/>
                <a:cs typeface="+mn-cs"/>
              </a:rPr>
              <a:t>, when the developer simply doesn't know how to write elegant code.</a:t>
            </a:r>
          </a:p>
          <a:p>
            <a:r>
              <a:rPr lang="en-US" sz="1200" b="1" i="0" kern="1200" dirty="0">
                <a:solidFill>
                  <a:schemeClr val="tx1"/>
                </a:solidFill>
                <a:effectLst/>
                <a:latin typeface="+mn-lt"/>
                <a:ea typeface="+mn-ea"/>
                <a:cs typeface="+mn-cs"/>
              </a:rPr>
              <a:t>Lack of ownership</a:t>
            </a:r>
            <a:r>
              <a:rPr lang="en-US" sz="1200" b="0" i="0" kern="1200" dirty="0">
                <a:solidFill>
                  <a:schemeClr val="tx1"/>
                </a:solidFill>
                <a:effectLst/>
                <a:latin typeface="+mn-lt"/>
                <a:ea typeface="+mn-ea"/>
                <a:cs typeface="+mn-cs"/>
              </a:rPr>
              <a:t>, when outsourced software efforts result in in-house engineering being required to </a:t>
            </a:r>
            <a:r>
              <a:rPr lang="en-US" sz="1200" b="0" i="0" u="none" strike="noStrike" kern="1200" dirty="0">
                <a:solidFill>
                  <a:schemeClr val="tx1"/>
                </a:solidFill>
                <a:effectLst/>
                <a:latin typeface="+mn-lt"/>
                <a:ea typeface="+mn-ea"/>
                <a:cs typeface="+mn-cs"/>
                <a:hlinkClick r:id="rId5" tooltip="Code refactoring"/>
              </a:rPr>
              <a:t>refactor</a:t>
            </a:r>
            <a:r>
              <a:rPr lang="en-US" sz="1200" b="0" i="0" kern="1200" dirty="0">
                <a:solidFill>
                  <a:schemeClr val="tx1"/>
                </a:solidFill>
                <a:effectLst/>
                <a:latin typeface="+mn-lt"/>
                <a:ea typeface="+mn-ea"/>
                <a:cs typeface="+mn-cs"/>
              </a:rPr>
              <a:t> or rewrite outsourced code.</a:t>
            </a:r>
          </a:p>
          <a:p>
            <a:r>
              <a:rPr lang="en-US" sz="1200" b="1" i="0" kern="1200" dirty="0">
                <a:solidFill>
                  <a:schemeClr val="tx1"/>
                </a:solidFill>
                <a:effectLst/>
                <a:latin typeface="+mn-lt"/>
                <a:ea typeface="+mn-ea"/>
                <a:cs typeface="+mn-cs"/>
              </a:rPr>
              <a:t>Poor technological leadership</a:t>
            </a:r>
            <a:r>
              <a:rPr lang="en-US" sz="1200" b="0" i="0" kern="1200" dirty="0">
                <a:solidFill>
                  <a:schemeClr val="tx1"/>
                </a:solidFill>
                <a:effectLst/>
                <a:latin typeface="+mn-lt"/>
                <a:ea typeface="+mn-ea"/>
                <a:cs typeface="+mn-cs"/>
              </a:rPr>
              <a:t> where poorly thought out commands handed down the chain of command increases the technical debt rather than reduce it</a:t>
            </a:r>
          </a:p>
          <a:p>
            <a:r>
              <a:rPr lang="en-US" sz="1200" b="1" i="0" kern="1200" dirty="0">
                <a:solidFill>
                  <a:schemeClr val="tx1"/>
                </a:solidFill>
                <a:effectLst/>
                <a:latin typeface="+mn-lt"/>
                <a:ea typeface="+mn-ea"/>
                <a:cs typeface="+mn-cs"/>
              </a:rPr>
              <a:t>Last minute specification changes</a:t>
            </a:r>
            <a:r>
              <a:rPr lang="en-US" sz="1200" b="0" i="0" kern="1200" dirty="0">
                <a:solidFill>
                  <a:schemeClr val="tx1"/>
                </a:solidFill>
                <a:effectLst/>
                <a:latin typeface="+mn-lt"/>
                <a:ea typeface="+mn-ea"/>
                <a:cs typeface="+mn-cs"/>
              </a:rPr>
              <a:t>; these have potential to percolate throughout a project but no time or budget to see them through with documentation and checks</a:t>
            </a:r>
          </a:p>
          <a:p>
            <a:r>
              <a:rPr lang="en-US" sz="1200" b="1" i="0" kern="1200" dirty="0">
                <a:solidFill>
                  <a:schemeClr val="tx1"/>
                </a:solidFill>
                <a:effectLst/>
                <a:latin typeface="+mn-lt"/>
                <a:ea typeface="+mn-ea"/>
                <a:cs typeface="+mn-cs"/>
              </a:rPr>
              <a:t>Scope Doping</a:t>
            </a:r>
            <a:r>
              <a:rPr lang="en-US" sz="1200" b="0" i="0" kern="1200" dirty="0">
                <a:solidFill>
                  <a:schemeClr val="tx1"/>
                </a:solidFill>
                <a:effectLst/>
                <a:latin typeface="+mn-lt"/>
                <a:ea typeface="+mn-ea"/>
                <a:cs typeface="+mn-cs"/>
              </a:rPr>
              <a:t>, unmanaged scope reduction or shedding of scope by project managers, or indeed technical staff. Subtly different to </a:t>
            </a:r>
            <a:r>
              <a:rPr lang="en-US" sz="1200" b="1" i="0" kern="1200" dirty="0">
                <a:solidFill>
                  <a:schemeClr val="tx1"/>
                </a:solidFill>
                <a:effectLst/>
                <a:latin typeface="+mn-lt"/>
                <a:ea typeface="+mn-ea"/>
                <a:cs typeface="+mn-cs"/>
              </a:rPr>
              <a:t>Business pressures</a:t>
            </a:r>
            <a:r>
              <a:rPr lang="en-US" sz="1200" b="0" i="0" kern="1200" dirty="0">
                <a:solidFill>
                  <a:schemeClr val="tx1"/>
                </a:solidFill>
                <a:effectLst/>
                <a:latin typeface="+mn-lt"/>
                <a:ea typeface="+mn-ea"/>
                <a:cs typeface="+mn-cs"/>
              </a:rPr>
              <a:t> in that, while business pressures may be a cause, Scope Doping will also cause business pressure due to unmanaged work scope that has been shed.</a:t>
            </a:r>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8</a:t>
            </a:fld>
            <a:endParaRPr lang="en-US"/>
          </a:p>
        </p:txBody>
      </p:sp>
    </p:spTree>
    <p:extLst>
      <p:ext uri="{BB962C8B-B14F-4D97-AF65-F5344CB8AC3E}">
        <p14:creationId xmlns:p14="http://schemas.microsoft.com/office/powerpoint/2010/main" val="1789473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possible mitigation strategy is to isolate models and serve ensembles. This approach is useful in situations in which sub-problems decompose naturally such as in disjoint multi-class settings like [14]. However, in many cases ensembles work well because the errors in the component models are uncorrelated. Relying on the combination creates a strong entanglement: improving an individual component model may actually make the system accuracy worse if the remaining errors are more strongly correlated with the other components.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Mitigation strategies are to augment ma to learn the corrections directly within the same model by adding features to distinguish among the cases, or to accept the cost of creating a separate model for A′.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Undeclared consumers may be difficult to detect unless the system is specifically designed to guard against this case, for example with access restrictions or strict service-level agreements (SLAs). In the absence of barriers, engineers will naturally use the most convenient signal at hand, especially when working against deadline pressures. </a:t>
            </a:r>
            <a:endParaRPr lang="en-US" dirty="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11</a:t>
            </a:fld>
            <a:endParaRPr lang="en-US"/>
          </a:p>
        </p:txBody>
      </p:sp>
    </p:spTree>
    <p:extLst>
      <p:ext uri="{BB962C8B-B14F-4D97-AF65-F5344CB8AC3E}">
        <p14:creationId xmlns:p14="http://schemas.microsoft.com/office/powerpoint/2010/main" val="614640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dangerous because even “improvements” to input signals may have arbitrary detrimental effects in the consuming system that are costly to diagnose and address. For example, consider the case in which an input signal was previously </a:t>
            </a:r>
            <a:r>
              <a:rPr lang="en-US" sz="1200" kern="1200" dirty="0" err="1">
                <a:solidFill>
                  <a:schemeClr val="tx1"/>
                </a:solidFill>
                <a:effectLst/>
                <a:latin typeface="+mn-lt"/>
                <a:ea typeface="+mn-ea"/>
                <a:cs typeface="+mn-cs"/>
              </a:rPr>
              <a:t>mis</a:t>
            </a:r>
            <a:r>
              <a:rPr lang="en-US" sz="1200" kern="1200" dirty="0">
                <a:solidFill>
                  <a:schemeClr val="tx1"/>
                </a:solidFill>
                <a:effectLst/>
                <a:latin typeface="+mn-lt"/>
                <a:ea typeface="+mn-ea"/>
                <a:cs typeface="+mn-cs"/>
              </a:rPr>
              <a:t>-calibrated. The model consuming it likely fit to these </a:t>
            </a:r>
            <a:r>
              <a:rPr lang="en-US" sz="1200" kern="1200" dirty="0" err="1">
                <a:solidFill>
                  <a:schemeClr val="tx1"/>
                </a:solidFill>
                <a:effectLst/>
                <a:latin typeface="+mn-lt"/>
                <a:ea typeface="+mn-ea"/>
                <a:cs typeface="+mn-cs"/>
              </a:rPr>
              <a:t>mis</a:t>
            </a:r>
            <a:r>
              <a:rPr lang="en-US" sz="1200" kern="1200" dirty="0">
                <a:solidFill>
                  <a:schemeClr val="tx1"/>
                </a:solidFill>
                <a:effectLst/>
                <a:latin typeface="+mn-lt"/>
                <a:ea typeface="+mn-ea"/>
                <a:cs typeface="+mn-cs"/>
              </a:rPr>
              <a:t>-calibrations, and a silent update that corrects the signal will have sudden ramifications for the model. </a:t>
            </a:r>
            <a:endParaRPr lang="en-US" dirty="0"/>
          </a:p>
          <a:p>
            <a:r>
              <a:rPr lang="en-US" sz="1200" kern="1200" dirty="0">
                <a:solidFill>
                  <a:schemeClr val="tx1"/>
                </a:solidFill>
                <a:effectLst/>
                <a:latin typeface="+mn-lt"/>
                <a:ea typeface="+mn-ea"/>
                <a:cs typeface="+mn-cs"/>
              </a:rPr>
              <a:t>One common mitigation strategy for unstable data dependencies is to create a </a:t>
            </a:r>
            <a:r>
              <a:rPr lang="en-US" sz="1200" i="1" kern="1200" dirty="0">
                <a:solidFill>
                  <a:schemeClr val="tx1"/>
                </a:solidFill>
                <a:effectLst/>
                <a:latin typeface="+mn-lt"/>
                <a:ea typeface="+mn-ea"/>
                <a:cs typeface="+mn-cs"/>
              </a:rPr>
              <a:t>versioned copy </a:t>
            </a:r>
            <a:r>
              <a:rPr lang="en-US" sz="1200" kern="1200" dirty="0">
                <a:solidFill>
                  <a:schemeClr val="tx1"/>
                </a:solidFill>
                <a:effectLst/>
                <a:latin typeface="+mn-lt"/>
                <a:ea typeface="+mn-ea"/>
                <a:cs typeface="+mn-cs"/>
              </a:rPr>
              <a:t>of a given signal. For example, rather than allowing a semantic mapping of words to topic clusters to change over time, it might be reasonable to create a frozen version of this mapping and use it until such a time as an updated version has been fully vetted. Versioning carries its own costs, however, such as potential staleness and the cost to maintain multiple versions of the same signal over time.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Underutilized dependencies can be detected via exhaustive leave-one-feature-out evaluations. These should be run regularly to identify and remove unnecessary features.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13</a:t>
            </a:fld>
            <a:endParaRPr lang="en-US"/>
          </a:p>
        </p:txBody>
      </p:sp>
    </p:spTree>
    <p:extLst>
      <p:ext uri="{BB962C8B-B14F-4D97-AF65-F5344CB8AC3E}">
        <p14:creationId xmlns:p14="http://schemas.microsoft.com/office/powerpoint/2010/main" val="430600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14</a:t>
            </a:fld>
            <a:endParaRPr lang="en-US"/>
          </a:p>
        </p:txBody>
      </p:sp>
    </p:spTree>
    <p:extLst>
      <p:ext uri="{BB962C8B-B14F-4D97-AF65-F5344CB8AC3E}">
        <p14:creationId xmlns:p14="http://schemas.microsoft.com/office/powerpoint/2010/main" val="370956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possible to mitigate these effects by using some amount of randomization [3], or by isolating certain parts of data from being influenced by a given model. </a:t>
            </a:r>
            <a:endParaRPr lang="en-US" dirty="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15</a:t>
            </a:fld>
            <a:endParaRPr lang="en-US"/>
          </a:p>
        </p:txBody>
      </p:sp>
    </p:spTree>
    <p:extLst>
      <p:ext uri="{BB962C8B-B14F-4D97-AF65-F5344CB8AC3E}">
        <p14:creationId xmlns:p14="http://schemas.microsoft.com/office/powerpoint/2010/main" val="736042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Glue Code. </a:t>
            </a:r>
            <a:r>
              <a:rPr lang="en-US" sz="1200" kern="1200" dirty="0">
                <a:solidFill>
                  <a:schemeClr val="tx1"/>
                </a:solidFill>
                <a:effectLst/>
                <a:latin typeface="+mn-lt"/>
                <a:ea typeface="+mn-ea"/>
                <a:cs typeface="+mn-cs"/>
              </a:rPr>
              <a:t>ML researchers tend to develop general purpose solutions as self-contained packages. A wide variety of these are available as open-source packages at places like </a:t>
            </a:r>
            <a:r>
              <a:rPr lang="en-US" sz="1200" kern="1200" dirty="0" err="1">
                <a:solidFill>
                  <a:schemeClr val="tx1"/>
                </a:solidFill>
                <a:effectLst/>
                <a:latin typeface="+mn-lt"/>
                <a:ea typeface="+mn-ea"/>
                <a:cs typeface="+mn-cs"/>
              </a:rPr>
              <a:t>mloss.org</a:t>
            </a:r>
            <a:r>
              <a:rPr lang="en-US" sz="1200" kern="1200" dirty="0">
                <a:solidFill>
                  <a:schemeClr val="tx1"/>
                </a:solidFill>
                <a:effectLst/>
                <a:latin typeface="+mn-lt"/>
                <a:ea typeface="+mn-ea"/>
                <a:cs typeface="+mn-cs"/>
              </a:rPr>
              <a:t>, or from in-house code, proprietary packages, and cloud-based platforms. Using generic packages often results in a </a:t>
            </a:r>
            <a:r>
              <a:rPr lang="en-US" sz="1200" i="1" kern="1200" dirty="0">
                <a:solidFill>
                  <a:schemeClr val="tx1"/>
                </a:solidFill>
                <a:effectLst/>
                <a:latin typeface="+mn-lt"/>
                <a:ea typeface="+mn-ea"/>
                <a:cs typeface="+mn-cs"/>
              </a:rPr>
              <a:t>glue code </a:t>
            </a:r>
            <a:r>
              <a:rPr lang="en-US" sz="1200" kern="1200" dirty="0">
                <a:solidFill>
                  <a:schemeClr val="tx1"/>
                </a:solidFill>
                <a:effectLst/>
                <a:latin typeface="+mn-lt"/>
                <a:ea typeface="+mn-ea"/>
                <a:cs typeface="+mn-cs"/>
              </a:rPr>
              <a:t>system design pattern, in which a massive amount of supporting code is written to get data into and out of general-purpose packages.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Pipeline Jungles. </a:t>
            </a:r>
            <a:r>
              <a:rPr lang="en-US" sz="1200" kern="1200" dirty="0">
                <a:solidFill>
                  <a:schemeClr val="tx1"/>
                </a:solidFill>
                <a:effectLst/>
                <a:latin typeface="+mn-lt"/>
                <a:ea typeface="+mn-ea"/>
                <a:cs typeface="+mn-cs"/>
              </a:rPr>
              <a:t>As a special case of glue code, </a:t>
            </a:r>
            <a:r>
              <a:rPr lang="en-US" sz="1200" i="1" kern="1200" dirty="0">
                <a:solidFill>
                  <a:schemeClr val="tx1"/>
                </a:solidFill>
                <a:effectLst/>
                <a:latin typeface="+mn-lt"/>
                <a:ea typeface="+mn-ea"/>
                <a:cs typeface="+mn-cs"/>
              </a:rPr>
              <a:t>pipeline jungles </a:t>
            </a:r>
            <a:r>
              <a:rPr lang="en-US" sz="1200" kern="1200" dirty="0">
                <a:solidFill>
                  <a:schemeClr val="tx1"/>
                </a:solidFill>
                <a:effectLst/>
                <a:latin typeface="+mn-lt"/>
                <a:ea typeface="+mn-ea"/>
                <a:cs typeface="+mn-cs"/>
              </a:rPr>
              <a:t>often appear in data </a:t>
            </a:r>
            <a:r>
              <a:rPr lang="en-US" sz="1200" kern="1200" dirty="0" err="1">
                <a:solidFill>
                  <a:schemeClr val="tx1"/>
                </a:solidFill>
                <a:effectLst/>
                <a:latin typeface="+mn-lt"/>
                <a:ea typeface="+mn-ea"/>
                <a:cs typeface="+mn-cs"/>
              </a:rPr>
              <a:t>prepara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These can evolve organically, as new signals are identified and new information sources added incrementally. Without care, the resulting system for preparing data in an ML-friendly format may become a jungle of scrapes, joins, and sampling steps, often with intermediate files output.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Dead Experimental </a:t>
            </a:r>
            <a:r>
              <a:rPr lang="en-US" sz="1200" b="0" kern="1200" dirty="0" err="1">
                <a:solidFill>
                  <a:schemeClr val="tx1"/>
                </a:solidFill>
                <a:effectLst/>
                <a:latin typeface="+mn-lt"/>
                <a:ea typeface="+mn-ea"/>
                <a:cs typeface="+mn-cs"/>
              </a:rPr>
              <a:t>Codepaths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common consequence of glue code or pipeline jungles is that it becomes increasingly attractive in the short term to perform experiments with alternative methods by implementing experimental </a:t>
            </a:r>
            <a:r>
              <a:rPr lang="en-US" sz="1200" kern="1200" dirty="0" err="1">
                <a:solidFill>
                  <a:schemeClr val="tx1"/>
                </a:solidFill>
                <a:effectLst/>
                <a:latin typeface="+mn-lt"/>
                <a:ea typeface="+mn-ea"/>
                <a:cs typeface="+mn-cs"/>
              </a:rPr>
              <a:t>codepaths</a:t>
            </a:r>
            <a:r>
              <a:rPr lang="en-US" sz="1200" kern="1200" dirty="0">
                <a:solidFill>
                  <a:schemeClr val="tx1"/>
                </a:solidFill>
                <a:effectLst/>
                <a:latin typeface="+mn-lt"/>
                <a:ea typeface="+mn-ea"/>
                <a:cs typeface="+mn-cs"/>
              </a:rPr>
              <a:t> as conditional branches within the main production code. For any individual change, the cost of experimenting in this manner is relatively low—none of the surrounding infrastructure needs to be reworked. However, over time, these accumulated </a:t>
            </a:r>
            <a:r>
              <a:rPr lang="en-US" sz="1200" kern="1200" dirty="0" err="1">
                <a:solidFill>
                  <a:schemeClr val="tx1"/>
                </a:solidFill>
                <a:effectLst/>
                <a:latin typeface="+mn-lt"/>
                <a:ea typeface="+mn-ea"/>
                <a:cs typeface="+mn-cs"/>
              </a:rPr>
              <a:t>codepaths</a:t>
            </a:r>
            <a:r>
              <a:rPr lang="en-US" sz="1200" kern="1200" dirty="0">
                <a:solidFill>
                  <a:schemeClr val="tx1"/>
                </a:solidFill>
                <a:effectLst/>
                <a:latin typeface="+mn-lt"/>
                <a:ea typeface="+mn-ea"/>
                <a:cs typeface="+mn-cs"/>
              </a:rPr>
              <a:t> can create a growing debt due to the increasing difficulties of maintaining backward compatibility and an exponential increase in </a:t>
            </a:r>
            <a:r>
              <a:rPr lang="en-US" sz="1200" kern="1200" dirty="0" err="1">
                <a:solidFill>
                  <a:schemeClr val="tx1"/>
                </a:solidFill>
                <a:effectLst/>
                <a:latin typeface="+mn-lt"/>
                <a:ea typeface="+mn-ea"/>
                <a:cs typeface="+mn-cs"/>
              </a:rPr>
              <a:t>cyclomatic</a:t>
            </a:r>
            <a:r>
              <a:rPr lang="en-US" sz="1200" kern="1200" dirty="0">
                <a:solidFill>
                  <a:schemeClr val="tx1"/>
                </a:solidFill>
                <a:effectLst/>
                <a:latin typeface="+mn-lt"/>
                <a:ea typeface="+mn-ea"/>
                <a:cs typeface="+mn-cs"/>
              </a:rPr>
              <a:t> complexity.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kern="1200" dirty="0">
                <a:solidFill>
                  <a:schemeClr val="tx1"/>
                </a:solidFill>
                <a:effectLst/>
                <a:latin typeface="+mn-lt"/>
                <a:ea typeface="+mn-ea"/>
                <a:cs typeface="+mn-cs"/>
              </a:rPr>
              <a:t>Abstraction Debt. </a:t>
            </a:r>
            <a:r>
              <a:rPr lang="en-US" sz="1200" kern="1200" dirty="0">
                <a:solidFill>
                  <a:schemeClr val="tx1"/>
                </a:solidFill>
                <a:effectLst/>
                <a:latin typeface="+mn-lt"/>
                <a:ea typeface="+mn-ea"/>
                <a:cs typeface="+mn-cs"/>
              </a:rPr>
              <a:t>The above issues highlight the fact that there is a distinct lack of strong ab- </a:t>
            </a:r>
            <a:r>
              <a:rPr lang="en-US" sz="1200" kern="1200" dirty="0" err="1">
                <a:solidFill>
                  <a:schemeClr val="tx1"/>
                </a:solidFill>
                <a:effectLst/>
                <a:latin typeface="+mn-lt"/>
                <a:ea typeface="+mn-ea"/>
                <a:cs typeface="+mn-cs"/>
              </a:rPr>
              <a:t>stractions</a:t>
            </a:r>
            <a:r>
              <a:rPr lang="en-US" sz="1200" kern="1200" dirty="0">
                <a:solidFill>
                  <a:schemeClr val="tx1"/>
                </a:solidFill>
                <a:effectLst/>
                <a:latin typeface="+mn-lt"/>
                <a:ea typeface="+mn-ea"/>
                <a:cs typeface="+mn-cs"/>
              </a:rPr>
              <a:t> to support ML systems. For distributed learning in particular, there remains a lack of widely accepted abstractions. It could be argued that the widespread use of Map-Reduce in machine learning was driven by the void of strong distributed learning abstractions. Indeed, one of the few areas of broad agreement in recent years appears to be that Map-Reduce is a poor abstraction for iterative ML algorithms.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parameter-server abstraction seems much more robust, but there are multiple competing </a:t>
            </a:r>
            <a:r>
              <a:rPr lang="en-US" sz="1200" kern="1200" dirty="0" err="1">
                <a:solidFill>
                  <a:schemeClr val="tx1"/>
                </a:solidFill>
                <a:effectLst/>
                <a:latin typeface="+mn-lt"/>
                <a:ea typeface="+mn-ea"/>
                <a:cs typeface="+mn-cs"/>
              </a:rPr>
              <a:t>speci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fications</a:t>
            </a:r>
            <a:r>
              <a:rPr lang="en-US" sz="1200" kern="1200" dirty="0">
                <a:solidFill>
                  <a:schemeClr val="tx1"/>
                </a:solidFill>
                <a:effectLst/>
                <a:latin typeface="+mn-lt"/>
                <a:ea typeface="+mn-ea"/>
                <a:cs typeface="+mn-cs"/>
              </a:rPr>
              <a:t> of this basic idea [5, 10]. The lack of standard abstractions makes it all too easy to blur the lines between components.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17</a:t>
            </a:fld>
            <a:endParaRPr lang="en-US"/>
          </a:p>
        </p:txBody>
      </p:sp>
    </p:spTree>
    <p:extLst>
      <p:ext uri="{BB962C8B-B14F-4D97-AF65-F5344CB8AC3E}">
        <p14:creationId xmlns:p14="http://schemas.microsoft.com/office/powerpoint/2010/main" val="1434305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Fixed Thresholds in Dynamic Systems. </a:t>
            </a:r>
            <a:r>
              <a:rPr lang="en-US" sz="1200" kern="1200" dirty="0">
                <a:solidFill>
                  <a:schemeClr val="tx1"/>
                </a:solidFill>
                <a:effectLst/>
                <a:latin typeface="+mn-lt"/>
                <a:ea typeface="+mn-ea"/>
                <a:cs typeface="+mn-cs"/>
              </a:rPr>
              <a:t>It is often necessary to pick a </a:t>
            </a:r>
            <a:r>
              <a:rPr lang="en-US" sz="1200" i="1" kern="1200" dirty="0">
                <a:solidFill>
                  <a:schemeClr val="tx1"/>
                </a:solidFill>
                <a:effectLst/>
                <a:latin typeface="+mn-lt"/>
                <a:ea typeface="+mn-ea"/>
                <a:cs typeface="+mn-cs"/>
              </a:rPr>
              <a:t>decision threshold </a:t>
            </a:r>
            <a:r>
              <a:rPr lang="en-US" sz="1200" kern="1200" dirty="0">
                <a:solidFill>
                  <a:schemeClr val="tx1"/>
                </a:solidFill>
                <a:effectLst/>
                <a:latin typeface="+mn-lt"/>
                <a:ea typeface="+mn-ea"/>
                <a:cs typeface="+mn-cs"/>
              </a:rPr>
              <a:t>for a given model to perform some action: to predict true or false, to mark an email as spam or not spam, to show or not show a given ad. One classic approach in machine learning is to choose a threshold from a set of possible thresholds, in order to get good tradeoffs on certain metrics, such as precision and recall. However, such thresholds are often manually set.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Prediction Bias. </a:t>
            </a:r>
            <a:r>
              <a:rPr lang="en-US" sz="1200" kern="1200" dirty="0">
                <a:solidFill>
                  <a:schemeClr val="tx1"/>
                </a:solidFill>
                <a:effectLst/>
                <a:latin typeface="+mn-lt"/>
                <a:ea typeface="+mn-ea"/>
                <a:cs typeface="+mn-cs"/>
              </a:rPr>
              <a:t>In a system that is working as intended, it should usually be the case that the distribution of predicted labels is equal to the distribution of observed labels. This is by no means a comprehensive test, as it can be met by a null model that simply predicts average values of label occurrences without regard to the input features.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Action Limits. </a:t>
            </a:r>
            <a:r>
              <a:rPr lang="en-US" sz="1200" kern="1200" dirty="0">
                <a:solidFill>
                  <a:schemeClr val="tx1"/>
                </a:solidFill>
                <a:effectLst/>
                <a:latin typeface="+mn-lt"/>
                <a:ea typeface="+mn-ea"/>
                <a:cs typeface="+mn-cs"/>
              </a:rPr>
              <a:t>In systems that are used to take actions in the real world, such as bidding on items or marking messages as spam, it can be useful to set and enforce action limits as a sanity check. These limits should be broad enough not to trigger spuriously. If the system hits a limit for a given action, automated alerts should fire and trigger manual intervention or investigation.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Up-Stream Producers. </a:t>
            </a:r>
            <a:r>
              <a:rPr lang="en-US" sz="1200" kern="1200" dirty="0">
                <a:solidFill>
                  <a:schemeClr val="tx1"/>
                </a:solidFill>
                <a:effectLst/>
                <a:latin typeface="+mn-lt"/>
                <a:ea typeface="+mn-ea"/>
                <a:cs typeface="+mn-cs"/>
              </a:rPr>
              <a:t>Data is often fed through to a learning system from various up- stream producers. These up-stream processes should be thoroughly monitored, tested, and routinely meet a service level objective that takes the downstream ML system needs into account.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20</a:t>
            </a:fld>
            <a:endParaRPr lang="en-US"/>
          </a:p>
        </p:txBody>
      </p:sp>
    </p:spTree>
    <p:extLst>
      <p:ext uri="{BB962C8B-B14F-4D97-AF65-F5344CB8AC3E}">
        <p14:creationId xmlns:p14="http://schemas.microsoft.com/office/powerpoint/2010/main" val="658797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Reproducibility Debt. </a:t>
            </a:r>
            <a:r>
              <a:rPr lang="en-US" sz="1200" kern="1200" dirty="0">
                <a:solidFill>
                  <a:schemeClr val="tx1"/>
                </a:solidFill>
                <a:effectLst/>
                <a:latin typeface="+mn-lt"/>
                <a:ea typeface="+mn-ea"/>
                <a:cs typeface="+mn-cs"/>
              </a:rPr>
              <a:t>As scientists, it is important that we can re-run experiments and get similar results, but designing real-world systems to allow for strict reproducibility is a task made difficult by randomized algorithms, non-determinism inherent in parallel learning, reliance on initial conditions, and interactions with the external world.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Process Management Debt. </a:t>
            </a:r>
            <a:r>
              <a:rPr lang="en-US" sz="1200" kern="1200" dirty="0">
                <a:solidFill>
                  <a:schemeClr val="tx1"/>
                </a:solidFill>
                <a:effectLst/>
                <a:latin typeface="+mn-lt"/>
                <a:ea typeface="+mn-ea"/>
                <a:cs typeface="+mn-cs"/>
              </a:rPr>
              <a:t>This raises a wide range of important problems, including the problem of updating many configurations for many similar models safely and automatically, how to manage and assign resources among models with different business priorities, and how to visualize and detect blockages in the flow of data in a production pipeline.</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Cultural Debt.</a:t>
            </a:r>
            <a:r>
              <a:rPr lang="en-US" sz="1200" b="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It is important to create team cultures that reward deletion of features, reduction of complexity, improvements in reproducibility, stability, and monitoring to the same degree that improvements in accuracy are valued. In our experience, this is most likely to occur within heterogeneous teams with strengths in both ML research and engineering. </a:t>
            </a:r>
            <a:endParaRPr lang="en-US" dirty="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21</a:t>
            </a:fld>
            <a:endParaRPr lang="en-US"/>
          </a:p>
        </p:txBody>
      </p:sp>
    </p:spTree>
    <p:extLst>
      <p:ext uri="{BB962C8B-B14F-4D97-AF65-F5344CB8AC3E}">
        <p14:creationId xmlns:p14="http://schemas.microsoft.com/office/powerpoint/2010/main" val="975815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1/14/19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20282814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5319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307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9080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1/14/19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80643196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5684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2772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14873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2119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1/14/19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74926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1/14/19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65448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1/14/19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56093216"/>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cap="none" dirty="0">
                <a:latin typeface="Tw Cen MT" charset="0"/>
                <a:ea typeface="Tw Cen MT" charset="0"/>
                <a:cs typeface="Tw Cen MT" charset="0"/>
              </a:rPr>
              <a:t>CSCI 8360: Data Science Practicum</a:t>
            </a:r>
          </a:p>
        </p:txBody>
      </p:sp>
      <p:sp>
        <p:nvSpPr>
          <p:cNvPr id="3" name="Subtitle 2"/>
          <p:cNvSpPr>
            <a:spLocks noGrp="1"/>
          </p:cNvSpPr>
          <p:nvPr>
            <p:ph type="subTitle" idx="1"/>
          </p:nvPr>
        </p:nvSpPr>
        <p:spPr>
          <a:xfrm>
            <a:off x="2679906" y="3956279"/>
            <a:ext cx="6831673" cy="1585877"/>
          </a:xfrm>
        </p:spPr>
        <p:txBody>
          <a:bodyPr>
            <a:normAutofit fontScale="92500" lnSpcReduction="10000"/>
          </a:bodyPr>
          <a:lstStyle/>
          <a:p>
            <a:r>
              <a:rPr lang="en-US" cap="none" dirty="0"/>
              <a:t>Lecture </a:t>
            </a:r>
            <a:r>
              <a:rPr lang="en-US" dirty="0"/>
              <a:t>4</a:t>
            </a:r>
            <a:r>
              <a:rPr lang="en-US" cap="none" dirty="0"/>
              <a:t>: “Hidden Technical Debt in Machine Learning Systems”</a:t>
            </a:r>
            <a:br>
              <a:rPr lang="en-US" cap="none" dirty="0"/>
            </a:br>
            <a:r>
              <a:rPr lang="en-US" sz="1200" cap="none" dirty="0"/>
              <a:t>D. </a:t>
            </a:r>
            <a:r>
              <a:rPr lang="en-US" sz="1200" cap="none" dirty="0" err="1"/>
              <a:t>Sculley</a:t>
            </a:r>
            <a:r>
              <a:rPr lang="en-US" sz="1200" cap="none" dirty="0"/>
              <a:t>, Gary Holt, Daniel </a:t>
            </a:r>
            <a:r>
              <a:rPr lang="en-US" sz="1200" cap="none" dirty="0" err="1"/>
              <a:t>Golovin</a:t>
            </a:r>
            <a:r>
              <a:rPr lang="en-US" sz="1200" cap="none" dirty="0"/>
              <a:t>, Eugene </a:t>
            </a:r>
            <a:r>
              <a:rPr lang="en-US" sz="1200" cap="none" dirty="0" err="1"/>
              <a:t>Davydov</a:t>
            </a:r>
            <a:r>
              <a:rPr lang="en-US" sz="1200" cap="none" dirty="0"/>
              <a:t>, Todd Phillips, </a:t>
            </a:r>
            <a:r>
              <a:rPr lang="en-US" sz="1200" cap="none" dirty="0" err="1"/>
              <a:t>Dietmar</a:t>
            </a:r>
            <a:r>
              <a:rPr lang="en-US" sz="1200" cap="none" dirty="0"/>
              <a:t> </a:t>
            </a:r>
            <a:r>
              <a:rPr lang="en-US" sz="1200" cap="none" dirty="0" err="1"/>
              <a:t>Ebner</a:t>
            </a:r>
            <a:r>
              <a:rPr lang="en-US" sz="1200" cap="none" dirty="0"/>
              <a:t>, Vinay Chaudhary, Michael Young, Jean-Franc ̧</a:t>
            </a:r>
            <a:r>
              <a:rPr lang="en-US" sz="1200" cap="none" dirty="0" err="1"/>
              <a:t>ois</a:t>
            </a:r>
            <a:r>
              <a:rPr lang="en-US" sz="1200" cap="none" dirty="0"/>
              <a:t> Crespo, Dan Dennison</a:t>
            </a:r>
          </a:p>
          <a:p>
            <a:endParaRPr lang="en-US" sz="1200" cap="none" dirty="0"/>
          </a:p>
          <a:p>
            <a:r>
              <a:rPr lang="en-US" cap="none" dirty="0"/>
              <a:t>Dr. Shannon Quinn</a:t>
            </a:r>
          </a:p>
        </p:txBody>
      </p:sp>
    </p:spTree>
    <p:extLst>
      <p:ext uri="{BB962C8B-B14F-4D97-AF65-F5344CB8AC3E}">
        <p14:creationId xmlns:p14="http://schemas.microsoft.com/office/powerpoint/2010/main" val="1680968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Model Complexity</a:t>
            </a:r>
          </a:p>
        </p:txBody>
      </p:sp>
      <p:sp>
        <p:nvSpPr>
          <p:cNvPr id="3" name="Content Placeholder 2"/>
          <p:cNvSpPr>
            <a:spLocks noGrp="1"/>
          </p:cNvSpPr>
          <p:nvPr>
            <p:ph idx="1"/>
          </p:nvPr>
        </p:nvSpPr>
        <p:spPr>
          <a:xfrm>
            <a:off x="1371600" y="2286000"/>
            <a:ext cx="8349175" cy="3581400"/>
          </a:xfrm>
        </p:spPr>
        <p:txBody>
          <a:bodyPr/>
          <a:lstStyle/>
          <a:p>
            <a:r>
              <a:rPr lang="en-US" dirty="0"/>
              <a:t>Traditional software engineering: strong abstraction boundaries, encapsulation, and modular design</a:t>
            </a:r>
          </a:p>
          <a:p>
            <a:endParaRPr lang="en-US" dirty="0"/>
          </a:p>
          <a:p>
            <a:endParaRPr lang="en-US" dirty="0"/>
          </a:p>
          <a:p>
            <a:r>
              <a:rPr lang="en-US" dirty="0"/>
              <a:t>Machine learning: desired behavior relies </a:t>
            </a:r>
            <a:r>
              <a:rPr lang="en-US" i="1" dirty="0"/>
              <a:t>specifically</a:t>
            </a:r>
            <a:r>
              <a:rPr lang="en-US" dirty="0"/>
              <a:t> on external data</a:t>
            </a:r>
          </a:p>
          <a:p>
            <a:pPr lvl="1"/>
            <a:r>
              <a:rPr lang="en-US" dirty="0"/>
              <a:t>The real world does not fit into tidy abstraction rules</a:t>
            </a:r>
          </a:p>
        </p:txBody>
      </p:sp>
      <p:pic>
        <p:nvPicPr>
          <p:cNvPr id="4" name="Picture 3"/>
          <p:cNvPicPr>
            <a:picLocks noChangeAspect="1"/>
          </p:cNvPicPr>
          <p:nvPr/>
        </p:nvPicPr>
        <p:blipFill>
          <a:blip r:embed="rId2"/>
          <a:stretch>
            <a:fillRect/>
          </a:stretch>
        </p:blipFill>
        <p:spPr>
          <a:xfrm>
            <a:off x="9475763" y="1524000"/>
            <a:ext cx="1524000" cy="1524000"/>
          </a:xfrm>
          <a:prstGeom prst="rect">
            <a:avLst/>
          </a:prstGeom>
        </p:spPr>
      </p:pic>
      <p:pic>
        <p:nvPicPr>
          <p:cNvPr id="5" name="Picture 4"/>
          <p:cNvPicPr>
            <a:picLocks noChangeAspect="1"/>
          </p:cNvPicPr>
          <p:nvPr/>
        </p:nvPicPr>
        <p:blipFill>
          <a:blip r:embed="rId3"/>
          <a:stretch>
            <a:fillRect/>
          </a:stretch>
        </p:blipFill>
        <p:spPr>
          <a:xfrm>
            <a:off x="9475763" y="3665807"/>
            <a:ext cx="1524000" cy="1524000"/>
          </a:xfrm>
          <a:prstGeom prst="rect">
            <a:avLst/>
          </a:prstGeom>
        </p:spPr>
      </p:pic>
    </p:spTree>
    <p:extLst>
      <p:ext uri="{BB962C8B-B14F-4D97-AF65-F5344CB8AC3E}">
        <p14:creationId xmlns:p14="http://schemas.microsoft.com/office/powerpoint/2010/main" val="6212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Model Complexity</a:t>
            </a:r>
          </a:p>
        </p:txBody>
      </p:sp>
      <p:sp>
        <p:nvSpPr>
          <p:cNvPr id="3" name="Content Placeholder 2"/>
          <p:cNvSpPr>
            <a:spLocks noGrp="1"/>
          </p:cNvSpPr>
          <p:nvPr>
            <p:ph idx="1"/>
          </p:nvPr>
        </p:nvSpPr>
        <p:spPr>
          <a:xfrm>
            <a:off x="1371600" y="2286000"/>
            <a:ext cx="9601200" cy="4466492"/>
          </a:xfrm>
        </p:spPr>
        <p:txBody>
          <a:bodyPr>
            <a:normAutofit/>
          </a:bodyPr>
          <a:lstStyle/>
          <a:p>
            <a:r>
              <a:rPr lang="en-US" b="1" dirty="0"/>
              <a:t>Entanglement</a:t>
            </a:r>
          </a:p>
          <a:p>
            <a:pPr lvl="1"/>
            <a:r>
              <a:rPr lang="en-US" i="1" dirty="0"/>
              <a:t>ML systems mix signals</a:t>
            </a:r>
          </a:p>
          <a:p>
            <a:pPr lvl="1"/>
            <a:r>
              <a:rPr lang="en-US" dirty="0"/>
              <a:t>If we change distribution of one input feature, weights of other d – 1 features may change as well</a:t>
            </a:r>
          </a:p>
          <a:p>
            <a:pPr lvl="1"/>
            <a:r>
              <a:rPr lang="en-US" i="1" dirty="0"/>
              <a:t>“Changing Anything Changes Everything”</a:t>
            </a:r>
          </a:p>
          <a:p>
            <a:r>
              <a:rPr lang="en-US" b="1" dirty="0"/>
              <a:t>Correction Cascades</a:t>
            </a:r>
          </a:p>
          <a:p>
            <a:pPr lvl="1"/>
            <a:r>
              <a:rPr lang="en-US" dirty="0"/>
              <a:t>We have model m</a:t>
            </a:r>
            <a:r>
              <a:rPr lang="en-US" baseline="-25000" dirty="0"/>
              <a:t>a</a:t>
            </a:r>
            <a:r>
              <a:rPr lang="en-US" dirty="0"/>
              <a:t> for problem A, but need a solution for slightly different A’</a:t>
            </a:r>
          </a:p>
          <a:p>
            <a:pPr lvl="1"/>
            <a:r>
              <a:rPr lang="en-US" dirty="0"/>
              <a:t>Tweak m</a:t>
            </a:r>
            <a:r>
              <a:rPr lang="en-US" baseline="-25000" dirty="0"/>
              <a:t>a</a:t>
            </a:r>
            <a:r>
              <a:rPr lang="en-US" dirty="0"/>
              <a:t> to </a:t>
            </a:r>
            <a:r>
              <a:rPr lang="en-US" dirty="0" err="1"/>
              <a:t>m’</a:t>
            </a:r>
            <a:r>
              <a:rPr lang="en-US" baseline="-25000" dirty="0" err="1"/>
              <a:t>a</a:t>
            </a:r>
            <a:r>
              <a:rPr lang="is-IS" dirty="0"/>
              <a:t>…then need to solve A’’, and so on</a:t>
            </a:r>
          </a:p>
          <a:p>
            <a:r>
              <a:rPr lang="is-IS" b="1" dirty="0"/>
              <a:t>Undeclared Consumers</a:t>
            </a:r>
          </a:p>
          <a:p>
            <a:pPr lvl="1"/>
            <a:r>
              <a:rPr lang="is-IS" dirty="0"/>
              <a:t>Output of your model m</a:t>
            </a:r>
            <a:r>
              <a:rPr lang="is-IS" baseline="-25000" dirty="0"/>
              <a:t>a</a:t>
            </a:r>
            <a:r>
              <a:rPr lang="is-IS" dirty="0"/>
              <a:t> may be input to some downstream system</a:t>
            </a:r>
          </a:p>
          <a:p>
            <a:pPr lvl="1"/>
            <a:r>
              <a:rPr lang="is-IS" dirty="0"/>
              <a:t>Changes in your model m</a:t>
            </a:r>
            <a:r>
              <a:rPr lang="is-IS" baseline="-25000" dirty="0"/>
              <a:t>a</a:t>
            </a:r>
            <a:r>
              <a:rPr lang="is-IS" dirty="0"/>
              <a:t> will drastically affect performance of downstream consumers</a:t>
            </a:r>
            <a:endParaRPr lang="en-US" dirty="0"/>
          </a:p>
        </p:txBody>
      </p:sp>
    </p:spTree>
    <p:extLst>
      <p:ext uri="{BB962C8B-B14F-4D97-AF65-F5344CB8AC3E}">
        <p14:creationId xmlns:p14="http://schemas.microsoft.com/office/powerpoint/2010/main" val="327387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Data Dependencies</a:t>
            </a:r>
          </a:p>
        </p:txBody>
      </p:sp>
      <p:sp>
        <p:nvSpPr>
          <p:cNvPr id="3" name="Content Placeholder 2"/>
          <p:cNvSpPr>
            <a:spLocks noGrp="1"/>
          </p:cNvSpPr>
          <p:nvPr>
            <p:ph idx="1"/>
          </p:nvPr>
        </p:nvSpPr>
        <p:spPr/>
        <p:txBody>
          <a:bodyPr/>
          <a:lstStyle/>
          <a:p>
            <a:r>
              <a:rPr lang="en-US" dirty="0"/>
              <a:t>Traditional software engineering identifies “dependency debt” as a key contributor to overall technical debt</a:t>
            </a:r>
          </a:p>
          <a:p>
            <a:endParaRPr lang="en-US" dirty="0"/>
          </a:p>
          <a:p>
            <a:endParaRPr lang="en-US" dirty="0"/>
          </a:p>
          <a:p>
            <a:r>
              <a:rPr lang="en-US" dirty="0"/>
              <a:t>Data dependencies in ML systems carry similar debt-building capacity, but with the added joy of being more difficult to detect</a:t>
            </a:r>
          </a:p>
        </p:txBody>
      </p:sp>
    </p:spTree>
    <p:extLst>
      <p:ext uri="{BB962C8B-B14F-4D97-AF65-F5344CB8AC3E}">
        <p14:creationId xmlns:p14="http://schemas.microsoft.com/office/powerpoint/2010/main" val="96605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Data Dependencies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t>Unstable Data Dependencies</a:t>
                </a:r>
              </a:p>
              <a:p>
                <a:pPr lvl="1"/>
                <a:r>
                  <a:rPr lang="en-US" dirty="0"/>
                  <a:t>Consumed input changes over time</a:t>
                </a:r>
              </a:p>
              <a:p>
                <a:pPr lvl="1"/>
                <a:r>
                  <a:rPr lang="en-US" dirty="0"/>
                  <a:t>Input signal comes from another ML system that updates itself</a:t>
                </a:r>
              </a:p>
              <a:p>
                <a:pPr lvl="1"/>
                <a:r>
                  <a:rPr lang="en-US" dirty="0"/>
                  <a:t>Engineering ownership of input signal is distinct from ML system consuming it</a:t>
                </a:r>
              </a:p>
              <a:p>
                <a:r>
                  <a:rPr lang="en-US" b="1" dirty="0"/>
                  <a:t>Underutilized Data Dependencies</a:t>
                </a:r>
              </a:p>
              <a:p>
                <a:pPr lvl="1"/>
                <a:r>
                  <a:rPr lang="en-US" dirty="0"/>
                  <a:t>Input signals that provide little modeling benefit</a:t>
                </a:r>
              </a:p>
              <a:p>
                <a:pPr lvl="1"/>
                <a:r>
                  <a:rPr lang="en-US" dirty="0"/>
                  <a:t>Legacy features, bundled features, correlated features, </a:t>
                </a:r>
                <a14:m>
                  <m:oMath xmlns:m="http://schemas.openxmlformats.org/officeDocument/2006/math">
                    <m:r>
                      <a:rPr lang="en-US" i="1" smtClean="0">
                        <a:latin typeface="Cambria Math" charset="0"/>
                        <a:ea typeface="Cambria Math" charset="0"/>
                        <a:cs typeface="Cambria Math" charset="0"/>
                      </a:rPr>
                      <m:t>𝜖</m:t>
                    </m:r>
                  </m:oMath>
                </a14:m>
                <a:r>
                  <a:rPr lang="en-US" dirty="0"/>
                  <a:t>-features</a:t>
                </a:r>
              </a:p>
              <a:p>
                <a:pPr lvl="1"/>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571" t="-1361"/>
                </a:stretch>
              </a:blipFill>
            </p:spPr>
            <p:txBody>
              <a:bodyPr/>
              <a:lstStyle/>
              <a:p>
                <a:r>
                  <a:rPr lang="en-US">
                    <a:noFill/>
                  </a:rPr>
                  <a:t> </a:t>
                </a:r>
              </a:p>
            </p:txBody>
          </p:sp>
        </mc:Fallback>
      </mc:AlternateContent>
    </p:spTree>
    <p:extLst>
      <p:ext uri="{BB962C8B-B14F-4D97-AF65-F5344CB8AC3E}">
        <p14:creationId xmlns:p14="http://schemas.microsoft.com/office/powerpoint/2010/main" val="146810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Feedback Loops</a:t>
            </a:r>
          </a:p>
        </p:txBody>
      </p:sp>
      <p:sp>
        <p:nvSpPr>
          <p:cNvPr id="3" name="Content Placeholder 2"/>
          <p:cNvSpPr>
            <a:spLocks noGrp="1"/>
          </p:cNvSpPr>
          <p:nvPr>
            <p:ph idx="1"/>
          </p:nvPr>
        </p:nvSpPr>
        <p:spPr/>
        <p:txBody>
          <a:bodyPr/>
          <a:lstStyle/>
          <a:p>
            <a:r>
              <a:rPr lang="en-US" dirty="0"/>
              <a:t>A key feature of ML systems is influencing its own behavior</a:t>
            </a:r>
          </a:p>
          <a:p>
            <a:endParaRPr lang="en-US" dirty="0"/>
          </a:p>
          <a:p>
            <a:endParaRPr lang="en-US" dirty="0"/>
          </a:p>
          <a:p>
            <a:r>
              <a:rPr lang="en-US" b="1" dirty="0"/>
              <a:t>Analysis debt</a:t>
            </a:r>
          </a:p>
          <a:p>
            <a:pPr lvl="1"/>
            <a:r>
              <a:rPr lang="en-US" i="1" dirty="0"/>
              <a:t>Difficult to predict behavior of a given model before release*</a:t>
            </a:r>
          </a:p>
        </p:txBody>
      </p:sp>
      <p:sp>
        <p:nvSpPr>
          <p:cNvPr id="4" name="TextBox 3"/>
          <p:cNvSpPr txBox="1"/>
          <p:nvPr/>
        </p:nvSpPr>
        <p:spPr>
          <a:xfrm>
            <a:off x="1371600" y="6260122"/>
            <a:ext cx="804387" cy="369332"/>
          </a:xfrm>
          <a:prstGeom prst="rect">
            <a:avLst/>
          </a:prstGeom>
          <a:noFill/>
        </p:spPr>
        <p:txBody>
          <a:bodyPr wrap="none" rtlCol="0">
            <a:spAutoFit/>
          </a:bodyPr>
          <a:lstStyle/>
          <a:p>
            <a:r>
              <a:rPr lang="en-US" dirty="0"/>
              <a:t>* </a:t>
            </a:r>
            <a:r>
              <a:rPr lang="en-US" dirty="0" err="1"/>
              <a:t>Tay</a:t>
            </a:r>
            <a:r>
              <a:rPr lang="en-US" dirty="0"/>
              <a:t>?</a:t>
            </a:r>
          </a:p>
        </p:txBody>
      </p:sp>
    </p:spTree>
    <p:extLst>
      <p:ext uri="{BB962C8B-B14F-4D97-AF65-F5344CB8AC3E}">
        <p14:creationId xmlns:p14="http://schemas.microsoft.com/office/powerpoint/2010/main" val="173487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Feedback Loops</a:t>
            </a:r>
          </a:p>
        </p:txBody>
      </p:sp>
      <p:sp>
        <p:nvSpPr>
          <p:cNvPr id="3" name="Content Placeholder 2"/>
          <p:cNvSpPr>
            <a:spLocks noGrp="1"/>
          </p:cNvSpPr>
          <p:nvPr>
            <p:ph idx="1"/>
          </p:nvPr>
        </p:nvSpPr>
        <p:spPr/>
        <p:txBody>
          <a:bodyPr/>
          <a:lstStyle/>
          <a:p>
            <a:r>
              <a:rPr lang="en-US" b="1" dirty="0"/>
              <a:t>Direct Feedback Loops</a:t>
            </a:r>
          </a:p>
          <a:p>
            <a:pPr lvl="1"/>
            <a:r>
              <a:rPr lang="en-US" dirty="0"/>
              <a:t>Model directly influences selection of its own future training data</a:t>
            </a:r>
          </a:p>
          <a:p>
            <a:pPr lvl="1"/>
            <a:r>
              <a:rPr lang="en-US" dirty="0"/>
              <a:t>Supervised algorithms</a:t>
            </a:r>
          </a:p>
          <a:p>
            <a:r>
              <a:rPr lang="en-US" b="1" dirty="0"/>
              <a:t>Hidden Feedback Loops</a:t>
            </a:r>
          </a:p>
          <a:p>
            <a:pPr lvl="1"/>
            <a:r>
              <a:rPr lang="en-US" dirty="0"/>
              <a:t>Two systems indirectly influence each other through the world</a:t>
            </a:r>
          </a:p>
          <a:p>
            <a:pPr lvl="1"/>
            <a:r>
              <a:rPr lang="en-US" dirty="0"/>
              <a:t>Related but distinct recommendation systems—improving one leads to changes in the other</a:t>
            </a:r>
          </a:p>
        </p:txBody>
      </p:sp>
    </p:spTree>
    <p:extLst>
      <p:ext uri="{BB962C8B-B14F-4D97-AF65-F5344CB8AC3E}">
        <p14:creationId xmlns:p14="http://schemas.microsoft.com/office/powerpoint/2010/main" val="11723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ML System Anti-patterns</a:t>
            </a:r>
          </a:p>
        </p:txBody>
      </p:sp>
      <p:sp>
        <p:nvSpPr>
          <p:cNvPr id="3" name="Content Placeholder 2"/>
          <p:cNvSpPr>
            <a:spLocks noGrp="1"/>
          </p:cNvSpPr>
          <p:nvPr>
            <p:ph idx="1"/>
          </p:nvPr>
        </p:nvSpPr>
        <p:spPr/>
        <p:txBody>
          <a:bodyPr/>
          <a:lstStyle/>
          <a:p>
            <a:r>
              <a:rPr lang="en-US" dirty="0"/>
              <a:t>How much code in a machine learning system is, well, </a:t>
            </a:r>
            <a:r>
              <a:rPr lang="en-US" i="1" dirty="0"/>
              <a:t>machine learning</a:t>
            </a:r>
            <a:r>
              <a:rPr lang="en-US" dirty="0"/>
              <a:t>?</a:t>
            </a:r>
          </a:p>
          <a:p>
            <a:endParaRPr lang="en-US" dirty="0"/>
          </a:p>
          <a:p>
            <a:endParaRPr lang="en-US" dirty="0"/>
          </a:p>
          <a:p>
            <a:r>
              <a:rPr lang="is-IS" dirty="0"/>
              <a:t>The non-ML code is “plumbing”</a:t>
            </a:r>
            <a:r>
              <a:rPr lang="en-US" dirty="0"/>
              <a:t>—</a:t>
            </a:r>
            <a:r>
              <a:rPr lang="is-IS" dirty="0"/>
              <a:t>the majority, but nonetheless typically an afterthought.</a:t>
            </a:r>
            <a:endParaRPr lang="en-US" dirty="0"/>
          </a:p>
        </p:txBody>
      </p:sp>
    </p:spTree>
    <p:extLst>
      <p:ext uri="{BB962C8B-B14F-4D97-AF65-F5344CB8AC3E}">
        <p14:creationId xmlns:p14="http://schemas.microsoft.com/office/powerpoint/2010/main" val="18587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ML System Anti-patterns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0" y="1884866"/>
            <a:ext cx="9271000" cy="3378200"/>
          </a:xfrm>
          <a:prstGeom prst="rect">
            <a:avLst/>
          </a:prstGeom>
        </p:spPr>
      </p:pic>
    </p:spTree>
    <p:extLst>
      <p:ext uri="{BB962C8B-B14F-4D97-AF65-F5344CB8AC3E}">
        <p14:creationId xmlns:p14="http://schemas.microsoft.com/office/powerpoint/2010/main" val="1801057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Configuration Debt</a:t>
            </a:r>
          </a:p>
        </p:txBody>
      </p:sp>
      <p:sp>
        <p:nvSpPr>
          <p:cNvPr id="3" name="Content Placeholder 2"/>
          <p:cNvSpPr>
            <a:spLocks noGrp="1"/>
          </p:cNvSpPr>
          <p:nvPr>
            <p:ph idx="1"/>
          </p:nvPr>
        </p:nvSpPr>
        <p:spPr/>
        <p:txBody>
          <a:bodyPr/>
          <a:lstStyle/>
          <a:p>
            <a:r>
              <a:rPr lang="en-US" dirty="0"/>
              <a:t>Large systems have wide range of configurable options</a:t>
            </a:r>
          </a:p>
          <a:p>
            <a:pPr lvl="1"/>
            <a:r>
              <a:rPr lang="en-US" dirty="0"/>
              <a:t>Features used</a:t>
            </a:r>
          </a:p>
          <a:p>
            <a:pPr lvl="1"/>
            <a:r>
              <a:rPr lang="en-US" dirty="0"/>
              <a:t>Data selection</a:t>
            </a:r>
          </a:p>
          <a:p>
            <a:pPr lvl="1"/>
            <a:r>
              <a:rPr lang="en-US" dirty="0"/>
              <a:t>Algorithm </a:t>
            </a:r>
            <a:r>
              <a:rPr lang="en-US" dirty="0" err="1"/>
              <a:t>hyperparameters</a:t>
            </a:r>
            <a:endParaRPr lang="en-US" dirty="0"/>
          </a:p>
          <a:p>
            <a:pPr lvl="1"/>
            <a:r>
              <a:rPr lang="en-US" dirty="0"/>
              <a:t>Verification methods</a:t>
            </a:r>
          </a:p>
          <a:p>
            <a:pPr lvl="1"/>
            <a:r>
              <a:rPr lang="en-US" dirty="0"/>
              <a:t>Pre- and post-processing routines</a:t>
            </a:r>
          </a:p>
          <a:p>
            <a:r>
              <a:rPr lang="en-US" dirty="0"/>
              <a:t>May reach the point of </a:t>
            </a:r>
            <a:r>
              <a:rPr lang="en-US" b="1" dirty="0"/>
              <a:t># of lines of configuration &gt;&gt;&gt; # of lines of code</a:t>
            </a:r>
          </a:p>
        </p:txBody>
      </p:sp>
    </p:spTree>
    <p:extLst>
      <p:ext uri="{BB962C8B-B14F-4D97-AF65-F5344CB8AC3E}">
        <p14:creationId xmlns:p14="http://schemas.microsoft.com/office/powerpoint/2010/main" val="198846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Configuration Debt</a:t>
            </a:r>
          </a:p>
        </p:txBody>
      </p:sp>
      <p:sp>
        <p:nvSpPr>
          <p:cNvPr id="3" name="Content Placeholder 2"/>
          <p:cNvSpPr>
            <a:spLocks noGrp="1"/>
          </p:cNvSpPr>
          <p:nvPr>
            <p:ph idx="1"/>
          </p:nvPr>
        </p:nvSpPr>
        <p:spPr/>
        <p:txBody>
          <a:bodyPr>
            <a:normAutofit lnSpcReduction="10000"/>
          </a:bodyPr>
          <a:lstStyle/>
          <a:p>
            <a:r>
              <a:rPr lang="en-US" dirty="0"/>
              <a:t>It should be easy to specify a configuration as a small change from a previous configuration. </a:t>
            </a:r>
          </a:p>
          <a:p>
            <a:r>
              <a:rPr lang="en-US" dirty="0"/>
              <a:t>It should be hard to make manual errors, omissions, or oversights. </a:t>
            </a:r>
          </a:p>
          <a:p>
            <a:r>
              <a:rPr lang="en-US" dirty="0"/>
              <a:t>It should be easy to see, visually, the difference in configuration between two models. </a:t>
            </a:r>
          </a:p>
          <a:p>
            <a:r>
              <a:rPr lang="en-US" dirty="0"/>
              <a:t>It should be easy to automatically assert and verify basic facts about the configuration: number of features used, transitive closure of data dependencies, etc. </a:t>
            </a:r>
          </a:p>
          <a:p>
            <a:r>
              <a:rPr lang="en-US" dirty="0"/>
              <a:t>It should be possible to detect unused or redundant settings. </a:t>
            </a:r>
          </a:p>
          <a:p>
            <a:r>
              <a:rPr lang="en-US" dirty="0"/>
              <a:t>Configurations should undergo a full code review and be checked into a repository. </a:t>
            </a:r>
          </a:p>
          <a:p>
            <a:endParaRPr lang="en-US" b="1" dirty="0"/>
          </a:p>
        </p:txBody>
      </p:sp>
    </p:spTree>
    <p:extLst>
      <p:ext uri="{BB962C8B-B14F-4D97-AF65-F5344CB8AC3E}">
        <p14:creationId xmlns:p14="http://schemas.microsoft.com/office/powerpoint/2010/main" val="7355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“technical debt”?</a:t>
            </a:r>
          </a:p>
        </p:txBody>
      </p:sp>
      <p:sp>
        <p:nvSpPr>
          <p:cNvPr id="5" name="Content Placeholder 4"/>
          <p:cNvSpPr>
            <a:spLocks noGrp="1"/>
          </p:cNvSpPr>
          <p:nvPr>
            <p:ph idx="1"/>
          </p:nvPr>
        </p:nvSpPr>
        <p:spPr/>
        <p:txBody>
          <a:bodyPr/>
          <a:lstStyle/>
          <a:p>
            <a:r>
              <a:rPr lang="en-US" dirty="0"/>
              <a:t>Coined by Ward Cunningham in 1992</a:t>
            </a:r>
          </a:p>
          <a:p>
            <a:pPr lvl="1"/>
            <a:r>
              <a:rPr lang="en-US" dirty="0"/>
              <a:t>Refers to long-term costs incurred by moving quickly in software engineering</a:t>
            </a:r>
          </a:p>
          <a:p>
            <a:r>
              <a:rPr lang="en-US" dirty="0"/>
              <a:t>Debt metaphor</a:t>
            </a:r>
          </a:p>
          <a:p>
            <a:pPr lvl="1"/>
            <a:r>
              <a:rPr lang="en-US" dirty="0"/>
              <a:t>Not necessarily a bad thing, but </a:t>
            </a:r>
            <a:r>
              <a:rPr lang="en-US" b="1" dirty="0"/>
              <a:t>always</a:t>
            </a:r>
            <a:r>
              <a:rPr lang="en-US" dirty="0"/>
              <a:t> needs to be serviced</a:t>
            </a:r>
          </a:p>
          <a:p>
            <a:r>
              <a:rPr lang="en-US" dirty="0"/>
              <a:t>Goal: </a:t>
            </a:r>
            <a:r>
              <a:rPr lang="en-US" b="1" dirty="0"/>
              <a:t>NOT</a:t>
            </a:r>
            <a:r>
              <a:rPr lang="en-US" dirty="0"/>
              <a:t> to add new functionality</a:t>
            </a:r>
          </a:p>
          <a:p>
            <a:pPr lvl="1"/>
            <a:r>
              <a:rPr lang="en-US" dirty="0"/>
              <a:t>Enable future improvements, reduce errors, improve maintainability</a:t>
            </a:r>
          </a:p>
        </p:txBody>
      </p:sp>
    </p:spTree>
    <p:extLst>
      <p:ext uri="{BB962C8B-B14F-4D97-AF65-F5344CB8AC3E}">
        <p14:creationId xmlns:p14="http://schemas.microsoft.com/office/powerpoint/2010/main" val="62599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Changes in the External World</a:t>
            </a:r>
          </a:p>
        </p:txBody>
      </p:sp>
      <p:sp>
        <p:nvSpPr>
          <p:cNvPr id="3" name="Content Placeholder 2"/>
          <p:cNvSpPr>
            <a:spLocks noGrp="1"/>
          </p:cNvSpPr>
          <p:nvPr>
            <p:ph idx="1"/>
          </p:nvPr>
        </p:nvSpPr>
        <p:spPr>
          <a:xfrm>
            <a:off x="1371600" y="2286000"/>
            <a:ext cx="9601200" cy="4572000"/>
          </a:xfrm>
        </p:spPr>
        <p:txBody>
          <a:bodyPr>
            <a:normAutofit/>
          </a:bodyPr>
          <a:lstStyle/>
          <a:p>
            <a:r>
              <a:rPr lang="en-US" dirty="0"/>
              <a:t>Related to #2 ”Data Dependencies” and #3 “Feedback Loops”</a:t>
            </a:r>
          </a:p>
          <a:p>
            <a:endParaRPr lang="en-US" dirty="0"/>
          </a:p>
          <a:p>
            <a:r>
              <a:rPr lang="en-US" b="1" dirty="0"/>
              <a:t>Fixed Thresholds in Dynamic Systems</a:t>
            </a:r>
            <a:endParaRPr lang="en-US" dirty="0"/>
          </a:p>
          <a:p>
            <a:pPr lvl="1"/>
            <a:r>
              <a:rPr lang="en-US" dirty="0"/>
              <a:t>What p(x) will be used to separate “spam” from “not spam”?</a:t>
            </a:r>
          </a:p>
          <a:p>
            <a:r>
              <a:rPr lang="en-US" b="1" dirty="0"/>
              <a:t>Monitoring and Testing</a:t>
            </a:r>
          </a:p>
          <a:p>
            <a:pPr lvl="1"/>
            <a:r>
              <a:rPr lang="en-US" dirty="0"/>
              <a:t>What to monitor?</a:t>
            </a:r>
          </a:p>
          <a:p>
            <a:pPr lvl="1"/>
            <a:r>
              <a:rPr lang="en-US" dirty="0"/>
              <a:t>Prediction Bias (distribution of predicted labels)</a:t>
            </a:r>
          </a:p>
          <a:p>
            <a:pPr lvl="1"/>
            <a:r>
              <a:rPr lang="en-US" dirty="0"/>
              <a:t>Action Limits (automated alerts)</a:t>
            </a:r>
          </a:p>
          <a:p>
            <a:r>
              <a:rPr lang="en-US" b="1" dirty="0"/>
              <a:t>Upstream Producers</a:t>
            </a:r>
          </a:p>
          <a:p>
            <a:pPr lvl="1"/>
            <a:r>
              <a:rPr lang="en-US" dirty="0"/>
              <a:t>Any upstream data producers should also be thoroughly and frequently tested</a:t>
            </a:r>
          </a:p>
          <a:p>
            <a:endParaRPr lang="en-US" dirty="0"/>
          </a:p>
          <a:p>
            <a:endParaRPr lang="en-US" dirty="0"/>
          </a:p>
        </p:txBody>
      </p:sp>
    </p:spTree>
    <p:extLst>
      <p:ext uri="{BB962C8B-B14F-4D97-AF65-F5344CB8AC3E}">
        <p14:creationId xmlns:p14="http://schemas.microsoft.com/office/powerpoint/2010/main" val="8176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Other ML-related Debt</a:t>
            </a:r>
          </a:p>
        </p:txBody>
      </p:sp>
      <p:sp>
        <p:nvSpPr>
          <p:cNvPr id="3" name="Content Placeholder 2"/>
          <p:cNvSpPr>
            <a:spLocks noGrp="1"/>
          </p:cNvSpPr>
          <p:nvPr>
            <p:ph idx="1"/>
          </p:nvPr>
        </p:nvSpPr>
        <p:spPr>
          <a:xfrm>
            <a:off x="1371600" y="2285999"/>
            <a:ext cx="9601200" cy="4241409"/>
          </a:xfrm>
        </p:spPr>
        <p:txBody>
          <a:bodyPr>
            <a:normAutofit/>
          </a:bodyPr>
          <a:lstStyle/>
          <a:p>
            <a:r>
              <a:rPr lang="en-US" b="1" dirty="0"/>
              <a:t>Data Testing Debt</a:t>
            </a:r>
          </a:p>
          <a:p>
            <a:pPr lvl="1"/>
            <a:r>
              <a:rPr lang="en-US" dirty="0"/>
              <a:t>If data == code in ML systems, and code should be tested, then some data should be tested as well to monitor for changes in input distributions</a:t>
            </a:r>
          </a:p>
          <a:p>
            <a:r>
              <a:rPr lang="en-US" b="1" dirty="0"/>
              <a:t>Reproducibility Debt (Open Science!)</a:t>
            </a:r>
          </a:p>
          <a:p>
            <a:pPr lvl="1"/>
            <a:r>
              <a:rPr lang="en-US" dirty="0"/>
              <a:t>If frameworks are re-run in identical configurations, should produce identical results</a:t>
            </a:r>
          </a:p>
          <a:p>
            <a:r>
              <a:rPr lang="en-US" b="1" dirty="0"/>
              <a:t>Process Management Debt</a:t>
            </a:r>
          </a:p>
          <a:p>
            <a:pPr lvl="1"/>
            <a:r>
              <a:rPr lang="en-US" dirty="0"/>
              <a:t>Mature systems may have dozens or even hundreds of simultaneous ML models</a:t>
            </a:r>
          </a:p>
          <a:p>
            <a:r>
              <a:rPr lang="en-US" b="1" dirty="0"/>
              <a:t>Cultural Debt</a:t>
            </a:r>
          </a:p>
          <a:p>
            <a:pPr lvl="1"/>
            <a:r>
              <a:rPr lang="en-US" dirty="0"/>
              <a:t>Create a healthy project team culture with a breadth of expertise that rewards good engineering practices</a:t>
            </a:r>
          </a:p>
          <a:p>
            <a:pPr lvl="1"/>
            <a:endParaRPr lang="en-US" dirty="0"/>
          </a:p>
        </p:txBody>
      </p:sp>
    </p:spTree>
    <p:extLst>
      <p:ext uri="{BB962C8B-B14F-4D97-AF65-F5344CB8AC3E}">
        <p14:creationId xmlns:p14="http://schemas.microsoft.com/office/powerpoint/2010/main" val="169511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4" name="Content Placeholder 3"/>
          <p:cNvSpPr>
            <a:spLocks noGrp="1"/>
          </p:cNvSpPr>
          <p:nvPr>
            <p:ph idx="1"/>
          </p:nvPr>
        </p:nvSpPr>
        <p:spPr>
          <a:xfrm>
            <a:off x="1371600" y="2286000"/>
            <a:ext cx="9601200" cy="4572000"/>
          </a:xfrm>
        </p:spPr>
        <p:txBody>
          <a:bodyPr/>
          <a:lstStyle/>
          <a:p>
            <a:r>
              <a:rPr lang="en-US" dirty="0"/>
              <a:t>Measuring technical debt</a:t>
            </a:r>
          </a:p>
          <a:p>
            <a:pPr lvl="1"/>
            <a:r>
              <a:rPr lang="en-US" dirty="0"/>
              <a:t>No clear metric</a:t>
            </a:r>
          </a:p>
          <a:p>
            <a:r>
              <a:rPr lang="en-US" dirty="0"/>
              <a:t>Simply “moving fast” is not evidence of low debt or good practices</a:t>
            </a:r>
          </a:p>
          <a:p>
            <a:pPr lvl="1"/>
            <a:r>
              <a:rPr lang="en-US" dirty="0"/>
              <a:t>Moving quickly often </a:t>
            </a:r>
            <a:r>
              <a:rPr lang="en-US" b="1" dirty="0"/>
              <a:t>introduces</a:t>
            </a:r>
            <a:r>
              <a:rPr lang="en-US" dirty="0"/>
              <a:t> technical debt!</a:t>
            </a:r>
          </a:p>
          <a:p>
            <a:pPr lvl="1"/>
            <a:endParaRPr lang="en-US" dirty="0"/>
          </a:p>
          <a:p>
            <a:r>
              <a:rPr lang="en-US" dirty="0"/>
              <a:t>Useful questions for consideration:</a:t>
            </a:r>
          </a:p>
          <a:p>
            <a:pPr marL="457200" lvl="1" indent="-457200">
              <a:buFont typeface="+mj-lt"/>
              <a:buAutoNum type="arabicPeriod"/>
            </a:pPr>
            <a:r>
              <a:rPr lang="en-US" dirty="0"/>
              <a:t>How easily can an entirely new algorithmic approach be tested at full scale?</a:t>
            </a:r>
          </a:p>
          <a:p>
            <a:pPr marL="457200" lvl="1" indent="-457200">
              <a:buFont typeface="+mj-lt"/>
              <a:buAutoNum type="arabicPeriod"/>
            </a:pPr>
            <a:r>
              <a:rPr lang="en-US" dirty="0"/>
              <a:t>How precisely can the impact of a new change to the system be measured?</a:t>
            </a:r>
          </a:p>
          <a:p>
            <a:pPr marL="457200" lvl="1" indent="-457200">
              <a:buFont typeface="+mj-lt"/>
              <a:buAutoNum type="arabicPeriod"/>
            </a:pPr>
            <a:r>
              <a:rPr lang="en-US" dirty="0"/>
              <a:t>Does improving one model or signal degrade others?</a:t>
            </a:r>
          </a:p>
          <a:p>
            <a:pPr marL="457200" lvl="1" indent="-457200">
              <a:buFont typeface="+mj-lt"/>
              <a:buAutoNum type="arabicPeriod"/>
            </a:pPr>
            <a:r>
              <a:rPr lang="en-US" dirty="0"/>
              <a:t>How quickly can new members of the team be brought up to speed?</a:t>
            </a:r>
          </a:p>
        </p:txBody>
      </p:sp>
    </p:spTree>
    <p:extLst>
      <p:ext uri="{BB962C8B-B14F-4D97-AF65-F5344CB8AC3E}">
        <p14:creationId xmlns:p14="http://schemas.microsoft.com/office/powerpoint/2010/main" val="156151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Effect transition="in" filter="fade">
                                      <p:cBhvr>
                                        <p:cTn id="43"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Questions?</a:t>
            </a:r>
          </a:p>
        </p:txBody>
      </p:sp>
      <p:pic>
        <p:nvPicPr>
          <p:cNvPr id="4" name="Picture 3"/>
          <p:cNvPicPr>
            <a:picLocks noChangeAspect="1"/>
          </p:cNvPicPr>
          <p:nvPr/>
        </p:nvPicPr>
        <p:blipFill>
          <a:blip r:embed="rId2"/>
          <a:stretch>
            <a:fillRect/>
          </a:stretch>
        </p:blipFill>
        <p:spPr>
          <a:xfrm>
            <a:off x="3360823" y="1933737"/>
            <a:ext cx="5467178" cy="4420726"/>
          </a:xfrm>
          <a:prstGeom prst="rect">
            <a:avLst/>
          </a:prstGeom>
        </p:spPr>
      </p:pic>
    </p:spTree>
    <p:extLst>
      <p:ext uri="{BB962C8B-B14F-4D97-AF65-F5344CB8AC3E}">
        <p14:creationId xmlns:p14="http://schemas.microsoft.com/office/powerpoint/2010/main" val="666872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78C47-E4BB-7C4E-ACCC-D8DE335C67F8}"/>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A9F58AA7-4385-9A4B-BFD3-DA876D5EA730}"/>
              </a:ext>
            </a:extLst>
          </p:cNvPr>
          <p:cNvSpPr>
            <a:spLocks noGrp="1"/>
          </p:cNvSpPr>
          <p:nvPr>
            <p:ph idx="1"/>
          </p:nvPr>
        </p:nvSpPr>
        <p:spPr/>
        <p:txBody>
          <a:bodyPr/>
          <a:lstStyle/>
          <a:p>
            <a:r>
              <a:rPr lang="en-US" dirty="0"/>
              <a:t>NO LECTURE TOMORROW</a:t>
            </a:r>
          </a:p>
          <a:p>
            <a:pPr lvl="1"/>
            <a:r>
              <a:rPr lang="en-US" dirty="0"/>
              <a:t>Starts our typical schedule of Wednesday-only lectures</a:t>
            </a:r>
          </a:p>
          <a:p>
            <a:pPr lvl="1"/>
            <a:r>
              <a:rPr lang="en-US" dirty="0"/>
              <a:t>Tuesday/Thursday office hours (in the classroom, at class time)</a:t>
            </a:r>
          </a:p>
          <a:p>
            <a:pPr lvl="1"/>
            <a:r>
              <a:rPr lang="en-US" dirty="0" err="1"/>
              <a:t>tl;dr</a:t>
            </a:r>
            <a:r>
              <a:rPr lang="en-US" dirty="0"/>
              <a:t> the next lecture is </a:t>
            </a:r>
            <a:r>
              <a:rPr lang="en-US" b="1" dirty="0"/>
              <a:t>Wednesday, January 23</a:t>
            </a:r>
          </a:p>
          <a:p>
            <a:r>
              <a:rPr lang="en-US" dirty="0"/>
              <a:t>P0 is due next Tuesday, January 22 at 11:59pm</a:t>
            </a:r>
          </a:p>
          <a:p>
            <a:pPr lvl="1"/>
            <a:r>
              <a:rPr lang="en-US" dirty="0"/>
              <a:t>Any problems so far?</a:t>
            </a:r>
          </a:p>
          <a:p>
            <a:pPr lvl="1"/>
            <a:r>
              <a:rPr lang="en-US" dirty="0"/>
              <a:t>If you’re not on Slack/GitHub/</a:t>
            </a:r>
            <a:r>
              <a:rPr lang="en-US" dirty="0" err="1"/>
              <a:t>AutoLab</a:t>
            </a:r>
            <a:r>
              <a:rPr lang="en-US" dirty="0"/>
              <a:t> by now… good luck!</a:t>
            </a:r>
          </a:p>
          <a:p>
            <a:r>
              <a:rPr lang="en-US" dirty="0"/>
              <a:t>P1 comes out next Tuesday! </a:t>
            </a:r>
            <a:r>
              <a:rPr lang="en-US" b="1" dirty="0"/>
              <a:t>Get ready!</a:t>
            </a:r>
            <a:endParaRPr lang="en-US" dirty="0"/>
          </a:p>
        </p:txBody>
      </p:sp>
      <p:pic>
        <p:nvPicPr>
          <p:cNvPr id="6" name="Picture 5">
            <a:extLst>
              <a:ext uri="{FF2B5EF4-FFF2-40B4-BE49-F238E27FC236}">
                <a16:creationId xmlns:a16="http://schemas.microsoft.com/office/drawing/2014/main" id="{173D00BF-3AF7-5A4B-993C-0C296E25B2B5}"/>
              </a:ext>
            </a:extLst>
          </p:cNvPr>
          <p:cNvPicPr>
            <a:picLocks noChangeAspect="1"/>
          </p:cNvPicPr>
          <p:nvPr/>
        </p:nvPicPr>
        <p:blipFill>
          <a:blip r:embed="rId2"/>
          <a:stretch>
            <a:fillRect/>
          </a:stretch>
        </p:blipFill>
        <p:spPr>
          <a:xfrm>
            <a:off x="8613885" y="4068817"/>
            <a:ext cx="3162300" cy="2273300"/>
          </a:xfrm>
          <a:prstGeom prst="rect">
            <a:avLst/>
          </a:prstGeom>
        </p:spPr>
      </p:pic>
    </p:spTree>
    <p:extLst>
      <p:ext uri="{BB962C8B-B14F-4D97-AF65-F5344CB8AC3E}">
        <p14:creationId xmlns:p14="http://schemas.microsoft.com/office/powerpoint/2010/main" val="2567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“technical debt”?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51766"/>
          <a:stretch/>
        </p:blipFill>
        <p:spPr>
          <a:xfrm>
            <a:off x="2542477" y="4148254"/>
            <a:ext cx="8040029" cy="2533924"/>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48234"/>
          <a:stretch/>
        </p:blipFill>
        <p:spPr>
          <a:xfrm>
            <a:off x="2542476" y="1428750"/>
            <a:ext cx="8040029" cy="2719504"/>
          </a:xfrm>
          <a:prstGeom prst="rect">
            <a:avLst/>
          </a:prstGeom>
        </p:spPr>
      </p:pic>
    </p:spTree>
    <p:extLst>
      <p:ext uri="{BB962C8B-B14F-4D97-AF65-F5344CB8AC3E}">
        <p14:creationId xmlns:p14="http://schemas.microsoft.com/office/powerpoint/2010/main" val="1982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“technical debt”?</a:t>
            </a:r>
          </a:p>
        </p:txBody>
      </p:sp>
      <p:pic>
        <p:nvPicPr>
          <p:cNvPr id="4" name="Picture 3"/>
          <p:cNvPicPr>
            <a:picLocks noChangeAspect="1"/>
          </p:cNvPicPr>
          <p:nvPr/>
        </p:nvPicPr>
        <p:blipFill>
          <a:blip r:embed="rId2"/>
          <a:stretch>
            <a:fillRect/>
          </a:stretch>
        </p:blipFill>
        <p:spPr>
          <a:xfrm>
            <a:off x="2286000" y="1462203"/>
            <a:ext cx="7620000" cy="4965700"/>
          </a:xfrm>
          <a:prstGeom prst="rect">
            <a:avLst/>
          </a:prstGeom>
        </p:spPr>
      </p:pic>
    </p:spTree>
    <p:extLst>
      <p:ext uri="{BB962C8B-B14F-4D97-AF65-F5344CB8AC3E}">
        <p14:creationId xmlns:p14="http://schemas.microsoft.com/office/powerpoint/2010/main" val="174571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“technical debt”?</a:t>
            </a:r>
          </a:p>
        </p:txBody>
      </p:sp>
      <p:pic>
        <p:nvPicPr>
          <p:cNvPr id="3" name="Picture 2"/>
          <p:cNvPicPr>
            <a:picLocks noChangeAspect="1"/>
          </p:cNvPicPr>
          <p:nvPr/>
        </p:nvPicPr>
        <p:blipFill>
          <a:blip r:embed="rId2"/>
          <a:stretch>
            <a:fillRect/>
          </a:stretch>
        </p:blipFill>
        <p:spPr>
          <a:xfrm>
            <a:off x="2717800" y="1711712"/>
            <a:ext cx="6756400" cy="4572000"/>
          </a:xfrm>
          <a:prstGeom prst="rect">
            <a:avLst/>
          </a:prstGeom>
        </p:spPr>
      </p:pic>
    </p:spTree>
    <p:extLst>
      <p:ext uri="{BB962C8B-B14F-4D97-AF65-F5344CB8AC3E}">
        <p14:creationId xmlns:p14="http://schemas.microsoft.com/office/powerpoint/2010/main" val="21677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“technical debt”?</a:t>
            </a:r>
          </a:p>
        </p:txBody>
      </p:sp>
      <p:pic>
        <p:nvPicPr>
          <p:cNvPr id="4" name="Picture 3"/>
          <p:cNvPicPr>
            <a:picLocks noChangeAspect="1"/>
          </p:cNvPicPr>
          <p:nvPr/>
        </p:nvPicPr>
        <p:blipFill>
          <a:blip r:embed="rId2"/>
          <a:stretch>
            <a:fillRect/>
          </a:stretch>
        </p:blipFill>
        <p:spPr>
          <a:xfrm>
            <a:off x="2336800" y="1567211"/>
            <a:ext cx="7518400" cy="4838700"/>
          </a:xfrm>
          <a:prstGeom prst="rect">
            <a:avLst/>
          </a:prstGeom>
        </p:spPr>
      </p:pic>
    </p:spTree>
    <p:extLst>
      <p:ext uri="{BB962C8B-B14F-4D97-AF65-F5344CB8AC3E}">
        <p14:creationId xmlns:p14="http://schemas.microsoft.com/office/powerpoint/2010/main" val="606109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“technical debt”?</a:t>
            </a:r>
          </a:p>
        </p:txBody>
      </p:sp>
      <p:pic>
        <p:nvPicPr>
          <p:cNvPr id="3" name="Picture 2"/>
          <p:cNvPicPr>
            <a:picLocks noChangeAspect="1"/>
          </p:cNvPicPr>
          <p:nvPr/>
        </p:nvPicPr>
        <p:blipFill>
          <a:blip r:embed="rId2"/>
          <a:stretch>
            <a:fillRect/>
          </a:stretch>
        </p:blipFill>
        <p:spPr>
          <a:xfrm>
            <a:off x="3543300" y="1428750"/>
            <a:ext cx="5105400" cy="5041900"/>
          </a:xfrm>
          <a:prstGeom prst="rect">
            <a:avLst/>
          </a:prstGeom>
        </p:spPr>
      </p:pic>
    </p:spTree>
    <p:extLst>
      <p:ext uri="{BB962C8B-B14F-4D97-AF65-F5344CB8AC3E}">
        <p14:creationId xmlns:p14="http://schemas.microsoft.com/office/powerpoint/2010/main" val="2022355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Causes of technical debt</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26071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Debt and Machine Learning</a:t>
            </a:r>
          </a:p>
        </p:txBody>
      </p:sp>
      <p:sp>
        <p:nvSpPr>
          <p:cNvPr id="3" name="Content Placeholder 2"/>
          <p:cNvSpPr>
            <a:spLocks noGrp="1"/>
          </p:cNvSpPr>
          <p:nvPr>
            <p:ph idx="1"/>
          </p:nvPr>
        </p:nvSpPr>
        <p:spPr/>
        <p:txBody>
          <a:bodyPr/>
          <a:lstStyle/>
          <a:p>
            <a:r>
              <a:rPr lang="en-US" dirty="0"/>
              <a:t>All the maintenance problems of “traditional” code</a:t>
            </a:r>
          </a:p>
          <a:p>
            <a:pPr lvl="1"/>
            <a:r>
              <a:rPr lang="is-IS" dirty="0"/>
              <a:t>Plus an additional set of ML-specific concerns</a:t>
            </a:r>
          </a:p>
          <a:p>
            <a:r>
              <a:rPr lang="is-IS" dirty="0"/>
              <a:t>Debt can exist at </a:t>
            </a:r>
            <a:r>
              <a:rPr lang="is-IS" i="1" dirty="0"/>
              <a:t>system</a:t>
            </a:r>
            <a:r>
              <a:rPr lang="is-IS" dirty="0"/>
              <a:t> level, instead of [strictly] code level</a:t>
            </a:r>
          </a:p>
          <a:p>
            <a:pPr lvl="1"/>
            <a:r>
              <a:rPr lang="is-IS" dirty="0"/>
              <a:t>Data influences ML system behavior!</a:t>
            </a:r>
          </a:p>
          <a:p>
            <a:pPr lvl="1"/>
            <a:r>
              <a:rPr lang="is-IS" dirty="0"/>
              <a:t>”Traditional” abstractions and boundaries can be corrupted</a:t>
            </a:r>
          </a:p>
          <a:p>
            <a:r>
              <a:rPr lang="is-IS" dirty="0"/>
              <a:t>“Traditional” methods for paying down code-level debt are not sufficient to address ML-specific issues at system level</a:t>
            </a:r>
            <a:endParaRPr lang="en-US" dirty="0"/>
          </a:p>
        </p:txBody>
      </p:sp>
    </p:spTree>
    <p:extLst>
      <p:ext uri="{BB962C8B-B14F-4D97-AF65-F5344CB8AC3E}">
        <p14:creationId xmlns:p14="http://schemas.microsoft.com/office/powerpoint/2010/main" val="170119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600</TotalTime>
  <Words>2372</Words>
  <Application>Microsoft Macintosh PowerPoint</Application>
  <PresentationFormat>Widescreen</PresentationFormat>
  <Paragraphs>188</Paragraphs>
  <Slides>24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Calibri</vt:lpstr>
      <vt:lpstr>Cambria Math</vt:lpstr>
      <vt:lpstr>Franklin Gothic Book</vt:lpstr>
      <vt:lpstr>Tw Cen MT</vt:lpstr>
      <vt:lpstr>Crop</vt:lpstr>
      <vt:lpstr>CSCI 8360: Data Science Practicum</vt:lpstr>
      <vt:lpstr>What is “technical debt”?</vt:lpstr>
      <vt:lpstr>What is “technical debt”?</vt:lpstr>
      <vt:lpstr>What is “technical debt”?</vt:lpstr>
      <vt:lpstr>What is “technical debt”?</vt:lpstr>
      <vt:lpstr>What is “technical debt”?</vt:lpstr>
      <vt:lpstr>What is “technical debt”?</vt:lpstr>
      <vt:lpstr>Causes of technical debt</vt:lpstr>
      <vt:lpstr>Technical Debt and Machine Learning</vt:lpstr>
      <vt:lpstr>1: Model Complexity</vt:lpstr>
      <vt:lpstr>1: Model Complexity</vt:lpstr>
      <vt:lpstr>2: Data Dependencies</vt:lpstr>
      <vt:lpstr>2: Data Dependencies</vt:lpstr>
      <vt:lpstr>3: Feedback Loops</vt:lpstr>
      <vt:lpstr>3: Feedback Loops</vt:lpstr>
      <vt:lpstr>4: ML System Anti-patterns</vt:lpstr>
      <vt:lpstr>4: ML System Anti-patterns</vt:lpstr>
      <vt:lpstr>5: Configuration Debt</vt:lpstr>
      <vt:lpstr>5: Configuration Debt</vt:lpstr>
      <vt:lpstr>6: Changes in the External World</vt:lpstr>
      <vt:lpstr>7: Other ML-related Debt</vt:lpstr>
      <vt:lpstr>Conclusions</vt:lpstr>
      <vt:lpstr>Questions?</vt:lpstr>
      <vt:lpstr>Announcements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8360: Data Science Practicum</dc:title>
  <dc:creator>Shannon Quinn</dc:creator>
  <cp:lastModifiedBy>Shannon Quinn</cp:lastModifiedBy>
  <cp:revision>66</cp:revision>
  <dcterms:created xsi:type="dcterms:W3CDTF">2016-08-10T20:37:26Z</dcterms:created>
  <dcterms:modified xsi:type="dcterms:W3CDTF">2019-01-14T18:42:50Z</dcterms:modified>
</cp:coreProperties>
</file>